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1"/>
  </p:notesMasterIdLst>
  <p:sldIdLst>
    <p:sldId id="283" r:id="rId5"/>
    <p:sldId id="329" r:id="rId6"/>
    <p:sldId id="293" r:id="rId7"/>
    <p:sldId id="304" r:id="rId8"/>
    <p:sldId id="305" r:id="rId9"/>
    <p:sldId id="306" r:id="rId10"/>
    <p:sldId id="307" r:id="rId11"/>
    <p:sldId id="308" r:id="rId12"/>
    <p:sldId id="310" r:id="rId13"/>
    <p:sldId id="313" r:id="rId14"/>
    <p:sldId id="314" r:id="rId15"/>
    <p:sldId id="316" r:id="rId16"/>
    <p:sldId id="318" r:id="rId17"/>
    <p:sldId id="319" r:id="rId18"/>
    <p:sldId id="321" r:id="rId19"/>
    <p:sldId id="317" r:id="rId20"/>
    <p:sldId id="322" r:id="rId21"/>
    <p:sldId id="333" r:id="rId22"/>
    <p:sldId id="334" r:id="rId23"/>
    <p:sldId id="324" r:id="rId24"/>
    <p:sldId id="330" r:id="rId25"/>
    <p:sldId id="327" r:id="rId26"/>
    <p:sldId id="331" r:id="rId27"/>
    <p:sldId id="332" r:id="rId28"/>
    <p:sldId id="326" r:id="rId29"/>
    <p:sldId id="298"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SaRiTD9uDhGJ3nUfwohnl+c0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57A8"/>
    <a:srgbClr val="254783"/>
    <a:srgbClr val="193465"/>
    <a:srgbClr val="4475CC"/>
    <a:srgbClr val="D8E2F3"/>
    <a:srgbClr val="4071C8"/>
    <a:srgbClr val="0066FF"/>
    <a:srgbClr val="00C0FF"/>
    <a:srgbClr val="3399FF"/>
    <a:srgbClr val="00CB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76" autoAdjust="0"/>
    <p:restoredTop sz="94674"/>
  </p:normalViewPr>
  <p:slideViewPr>
    <p:cSldViewPr snapToGrid="0" snapToObjects="1">
      <p:cViewPr varScale="1">
        <p:scale>
          <a:sx n="102" d="100"/>
          <a:sy n="102" d="100"/>
        </p:scale>
        <p:origin x="720"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572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1336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62085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7642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89814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52352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69812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2712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626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6450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11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224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45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95784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845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6957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050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50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0600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558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1754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7962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550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2860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4081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jp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jp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jp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0.gif"/><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hyperlink" Target="https://griperblade.blogspot.com/2013_06_16_archive.html" TargetMode="External"/><Relationship Id="rId13" Type="http://schemas.openxmlformats.org/officeDocument/2006/relationships/image" Target="../media/image75.png"/><Relationship Id="rId3" Type="http://schemas.openxmlformats.org/officeDocument/2006/relationships/image" Target="../media/image4.jpg"/><Relationship Id="rId7" Type="http://schemas.openxmlformats.org/officeDocument/2006/relationships/image" Target="../media/image62.jp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5.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1.jpg"/><Relationship Id="rId11" Type="http://schemas.openxmlformats.org/officeDocument/2006/relationships/image" Target="../media/image73.png"/><Relationship Id="rId5" Type="http://schemas.openxmlformats.org/officeDocument/2006/relationships/hyperlink" Target="https://creativecommons.org/licenses/by/3.0/" TargetMode="External"/><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hyperlink" Target="https://www.frontiersin.org/articles/10.3389/frobt.2021.616950/full" TargetMode="External"/><Relationship Id="rId9" Type="http://schemas.openxmlformats.org/officeDocument/2006/relationships/hyperlink" Target="https://creativecommons.org/licenses/by-nc-sa/3.0/" TargetMode="External"/><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150.png"/><Relationship Id="rId26" Type="http://schemas.openxmlformats.org/officeDocument/2006/relationships/image" Target="../media/image28.png"/><Relationship Id="rId3" Type="http://schemas.openxmlformats.org/officeDocument/2006/relationships/image" Target="../media/image4.jpg"/><Relationship Id="rId21" Type="http://schemas.openxmlformats.org/officeDocument/2006/relationships/image" Target="../media/image180.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140.png"/><Relationship Id="rId25" Type="http://schemas.openxmlformats.org/officeDocument/2006/relationships/image" Target="../media/image220.png"/><Relationship Id="rId2" Type="http://schemas.openxmlformats.org/officeDocument/2006/relationships/notesSlide" Target="../notesSlides/notesSlide17.xml"/><Relationship Id="rId16" Type="http://schemas.openxmlformats.org/officeDocument/2006/relationships/image" Target="../media/image130.png"/><Relationship Id="rId20" Type="http://schemas.openxmlformats.org/officeDocument/2006/relationships/image" Target="../media/image170.png"/><Relationship Id="rId29" Type="http://schemas.openxmlformats.org/officeDocument/2006/relationships/hyperlink" Target="https://stackoverflow.com/questions/28393420/how-to-calculate-awerage-turnaround-time-round-robin-and-fifo-scheduling" TargetMode="Externa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210.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200.png"/><Relationship Id="rId28" Type="http://schemas.openxmlformats.org/officeDocument/2006/relationships/image" Target="../media/image71.png"/><Relationship Id="rId10" Type="http://schemas.openxmlformats.org/officeDocument/2006/relationships/image" Target="../media/image22.png"/><Relationship Id="rId19"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190.png"/><Relationship Id="rId27" Type="http://schemas.openxmlformats.org/officeDocument/2006/relationships/image" Target="../media/image29.svg"/><Relationship Id="rId30"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150.png"/><Relationship Id="rId26" Type="http://schemas.openxmlformats.org/officeDocument/2006/relationships/image" Target="../media/image28.png"/><Relationship Id="rId3" Type="http://schemas.openxmlformats.org/officeDocument/2006/relationships/image" Target="../media/image4.jpg"/><Relationship Id="rId21" Type="http://schemas.openxmlformats.org/officeDocument/2006/relationships/image" Target="../media/image180.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140.png"/><Relationship Id="rId25" Type="http://schemas.openxmlformats.org/officeDocument/2006/relationships/image" Target="../media/image220.png"/><Relationship Id="rId2" Type="http://schemas.openxmlformats.org/officeDocument/2006/relationships/notesSlide" Target="../notesSlides/notesSlide18.xml"/><Relationship Id="rId16" Type="http://schemas.openxmlformats.org/officeDocument/2006/relationships/image" Target="../media/image130.png"/><Relationship Id="rId20" Type="http://schemas.openxmlformats.org/officeDocument/2006/relationships/image" Target="../media/image170.png"/><Relationship Id="rId29" Type="http://schemas.openxmlformats.org/officeDocument/2006/relationships/hyperlink" Target="https://stackoverflow.com/questions/28393420/how-to-calculate-awerage-turnaround-time-round-robin-and-fifo-scheduling" TargetMode="Externa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210.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200.png"/><Relationship Id="rId28" Type="http://schemas.openxmlformats.org/officeDocument/2006/relationships/image" Target="../media/image71.png"/><Relationship Id="rId10" Type="http://schemas.openxmlformats.org/officeDocument/2006/relationships/image" Target="../media/image22.png"/><Relationship Id="rId19"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190.png"/><Relationship Id="rId27" Type="http://schemas.openxmlformats.org/officeDocument/2006/relationships/image" Target="../media/image29.svg"/><Relationship Id="rId30"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83.png"/><Relationship Id="rId26" Type="http://schemas.openxmlformats.org/officeDocument/2006/relationships/image" Target="../media/image28.png"/><Relationship Id="rId3" Type="http://schemas.openxmlformats.org/officeDocument/2006/relationships/image" Target="../media/image4.jpg"/><Relationship Id="rId21" Type="http://schemas.openxmlformats.org/officeDocument/2006/relationships/image" Target="../media/image86.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19.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hyperlink" Target="https://stackoverflow.com/questions/28393420/how-to-calculate-awerage-turnaround-time-round-robin-and-fifo-scheduling" TargetMode="Externa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89.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88.png"/><Relationship Id="rId28" Type="http://schemas.openxmlformats.org/officeDocument/2006/relationships/image" Target="../media/image71.png"/><Relationship Id="rId10" Type="http://schemas.openxmlformats.org/officeDocument/2006/relationships/image" Target="../media/image22.png"/><Relationship Id="rId19" Type="http://schemas.openxmlformats.org/officeDocument/2006/relationships/image" Target="../media/image84.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87.png"/><Relationship Id="rId27" Type="http://schemas.openxmlformats.org/officeDocument/2006/relationships/image" Target="../media/image29.svg"/><Relationship Id="rId30"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4.jpg"/><Relationship Id="rId7" Type="http://schemas.openxmlformats.org/officeDocument/2006/relationships/hyperlink" Target="https://www.flickr.com/photos/nasa2explore/15719668252"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jpg"/><Relationship Id="rId11" Type="http://schemas.openxmlformats.org/officeDocument/2006/relationships/image" Target="../media/image15.svg"/><Relationship Id="rId5" Type="http://schemas.openxmlformats.org/officeDocument/2006/relationships/hyperlink" Target="http://www.ibtimes.co.uk/google-robot-army-military-drone-swarms-uavs-may-replace-people-theatre-war-1496615" TargetMode="External"/><Relationship Id="rId10" Type="http://schemas.openxmlformats.org/officeDocument/2006/relationships/image" Target="../media/image14.png"/><Relationship Id="rId4" Type="http://schemas.openxmlformats.org/officeDocument/2006/relationships/image" Target="../media/image11.jpg"/><Relationship Id="rId9" Type="http://schemas.openxmlformats.org/officeDocument/2006/relationships/image" Target="../media/image13.gif"/></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hyperlink" Target="http://www.ibtimes.co.uk/google-robot-army-military-drone-swarms-uavs-may-replace-people-theatre-war-1496615" TargetMode="External"/><Relationship Id="rId3" Type="http://schemas.openxmlformats.org/officeDocument/2006/relationships/image" Target="../media/image4.jpg"/><Relationship Id="rId7"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creativecommons.org/licenses/by/3.0/" TargetMode="External"/><Relationship Id="rId5" Type="http://schemas.openxmlformats.org/officeDocument/2006/relationships/hyperlink" Target="https://peerj.com/articles/8238/" TargetMode="External"/><Relationship Id="rId4" Type="http://schemas.openxmlformats.org/officeDocument/2006/relationships/image" Target="../media/image95.jp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4.jpg"/><Relationship Id="rId7" Type="http://schemas.openxmlformats.org/officeDocument/2006/relationships/hyperlink" Target="https://desarrollodefensaytecnologiabelica.blogspot.com/2020/08/el-ejercito-de-eeuu-avanza-en-la.html"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8.jpg"/><Relationship Id="rId5" Type="http://schemas.openxmlformats.org/officeDocument/2006/relationships/hyperlink" Target="https://www.goodfreephotos.com/people/people-working-at-a-call-center.jpg.php" TargetMode="External"/><Relationship Id="rId10" Type="http://schemas.openxmlformats.org/officeDocument/2006/relationships/hyperlink" Target="https://www.the-generous-husband.com/2020/01/07/suggestions-feedback-and-push-back/" TargetMode="External"/><Relationship Id="rId4" Type="http://schemas.openxmlformats.org/officeDocument/2006/relationships/image" Target="../media/image97.jpg"/><Relationship Id="rId9" Type="http://schemas.openxmlformats.org/officeDocument/2006/relationships/image" Target="../media/image99.jpg"/></Relationships>
</file>

<file path=ppt/slides/_rels/slide2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150.png"/><Relationship Id="rId26" Type="http://schemas.openxmlformats.org/officeDocument/2006/relationships/image" Target="../media/image28.png"/><Relationship Id="rId3" Type="http://schemas.openxmlformats.org/officeDocument/2006/relationships/image" Target="../media/image4.jpg"/><Relationship Id="rId21" Type="http://schemas.openxmlformats.org/officeDocument/2006/relationships/image" Target="../media/image180.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140.png"/><Relationship Id="rId25" Type="http://schemas.openxmlformats.org/officeDocument/2006/relationships/image" Target="../media/image220.png"/><Relationship Id="rId2" Type="http://schemas.openxmlformats.org/officeDocument/2006/relationships/notesSlide" Target="../notesSlides/notesSlide3.xml"/><Relationship Id="rId16" Type="http://schemas.openxmlformats.org/officeDocument/2006/relationships/image" Target="../media/image130.png"/><Relationship Id="rId20"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210.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200.png"/><Relationship Id="rId10" Type="http://schemas.openxmlformats.org/officeDocument/2006/relationships/image" Target="../media/image22.png"/><Relationship Id="rId19"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190.png"/><Relationship Id="rId27" Type="http://schemas.openxmlformats.org/officeDocument/2006/relationships/image" Target="../media/image29.sv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4.jpg"/><Relationship Id="rId7" Type="http://schemas.openxmlformats.org/officeDocument/2006/relationships/image" Target="../media/image320.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4.jpg"/><Relationship Id="rId7" Type="http://schemas.openxmlformats.org/officeDocument/2006/relationships/image" Target="../media/image107.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111.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image" Target="../media/image110.png"/><Relationship Id="rId4" Type="http://schemas.openxmlformats.org/officeDocument/2006/relationships/image" Target="../media/image40.png"/><Relationship Id="rId9" Type="http://schemas.openxmlformats.org/officeDocument/2006/relationships/image" Target="../media/image109.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shade val="30000"/>
                <a:satMod val="115000"/>
                <a:lumMod val="65000"/>
              </a:schemeClr>
            </a:gs>
            <a:gs pos="50000">
              <a:schemeClr val="accent1">
                <a:shade val="67500"/>
                <a:satMod val="115000"/>
                <a:lumMod val="78000"/>
                <a:lumOff val="22000"/>
              </a:schemeClr>
            </a:gs>
            <a:gs pos="100000">
              <a:schemeClr val="accent1">
                <a:shade val="100000"/>
                <a:satMod val="115000"/>
                <a:lumMod val="85000"/>
              </a:schemeClr>
            </a:gs>
          </a:gsLst>
          <a:path path="circle">
            <a:fillToRect l="100000" b="100000"/>
          </a:path>
        </a:gradFill>
        <a:effectLst/>
      </p:bgPr>
    </p:bg>
    <p:spTree>
      <p:nvGrpSpPr>
        <p:cNvPr id="1" name=""/>
        <p:cNvGrpSpPr/>
        <p:nvPr/>
      </p:nvGrpSpPr>
      <p:grpSpPr>
        <a:xfrm>
          <a:off x="0" y="0"/>
          <a:ext cx="0" cy="0"/>
          <a:chOff x="0" y="0"/>
          <a:chExt cx="0" cy="0"/>
        </a:xfrm>
      </p:grpSpPr>
      <p:sp>
        <p:nvSpPr>
          <p:cNvPr id="7" name="Google Shape;145;p7">
            <a:extLst>
              <a:ext uri="{FF2B5EF4-FFF2-40B4-BE49-F238E27FC236}">
                <a16:creationId xmlns:a16="http://schemas.microsoft.com/office/drawing/2014/main" id="{C1FA7C40-A5CF-024C-8FE8-5396C6906587}"/>
              </a:ext>
            </a:extLst>
          </p:cNvPr>
          <p:cNvSpPr/>
          <p:nvPr/>
        </p:nvSpPr>
        <p:spPr>
          <a:xfrm rot="10800000" flipH="1">
            <a:off x="1" y="0"/>
            <a:ext cx="12192000" cy="6858000"/>
          </a:xfrm>
          <a:prstGeom prst="rect">
            <a:avLst/>
          </a:prstGeom>
          <a:gradFill flip="none" rotWithShape="1">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6" name="Picture 5" descr="Map&#10;&#10;Description automatically generated with medium confidence">
            <a:extLst>
              <a:ext uri="{FF2B5EF4-FFF2-40B4-BE49-F238E27FC236}">
                <a16:creationId xmlns:a16="http://schemas.microsoft.com/office/drawing/2014/main" id="{FDFA2745-9A37-0CC7-AA67-873A27D07B4B}"/>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20000" contrast="-20000"/>
                    </a14:imgEffect>
                  </a14:imgLayer>
                </a14:imgProps>
              </a:ext>
            </a:extLst>
          </a:blip>
          <a:srcRect t="12295" b="12706"/>
          <a:stretch/>
        </p:blipFill>
        <p:spPr>
          <a:xfrm>
            <a:off x="1" y="-116736"/>
            <a:ext cx="12192006" cy="6858002"/>
          </a:xfrm>
          <a:prstGeom prst="rect">
            <a:avLst/>
          </a:prstGeom>
          <a:gradFill>
            <a:gsLst>
              <a:gs pos="0">
                <a:srgbClr val="2A57A8"/>
              </a:gs>
              <a:gs pos="50000">
                <a:srgbClr val="254783"/>
              </a:gs>
              <a:gs pos="100000">
                <a:srgbClr val="193465"/>
              </a:gs>
            </a:gsLst>
            <a:path path="circle">
              <a:fillToRect l="100000" b="100000"/>
            </a:path>
          </a:gradFill>
        </p:spPr>
      </p:pic>
      <p:sp>
        <p:nvSpPr>
          <p:cNvPr id="8" name="Title 1">
            <a:extLst>
              <a:ext uri="{FF2B5EF4-FFF2-40B4-BE49-F238E27FC236}">
                <a16:creationId xmlns:a16="http://schemas.microsoft.com/office/drawing/2014/main" id="{E20AAAEF-78B0-20B2-AB25-9101EB02348B}"/>
              </a:ext>
            </a:extLst>
          </p:cNvPr>
          <p:cNvSpPr>
            <a:spLocks noGrp="1"/>
          </p:cNvSpPr>
          <p:nvPr/>
        </p:nvSpPr>
        <p:spPr>
          <a:xfrm>
            <a:off x="8" y="1524260"/>
            <a:ext cx="12191999" cy="8187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white"/>
                </a:solidFill>
                <a:effectLst/>
                <a:uLnTx/>
                <a:uFillTx/>
                <a:latin typeface="Amasis MT Pro" panose="020B0604020202020204" pitchFamily="18" charset="0"/>
                <a:ea typeface="+mj-ea"/>
                <a:cs typeface="Calibri Light"/>
              </a:rPr>
              <a:t>Optimal Integrated Routing and Charging strategies over a Spatial Network of UAVs </a:t>
            </a:r>
          </a:p>
          <a:p>
            <a:endParaRPr lang="en-US" sz="3400" b="1" dirty="0">
              <a:solidFill>
                <a:schemeClr val="bg1"/>
              </a:solidFill>
            </a:endParaRPr>
          </a:p>
        </p:txBody>
      </p:sp>
      <p:sp>
        <p:nvSpPr>
          <p:cNvPr id="19" name="TextBox 11">
            <a:extLst>
              <a:ext uri="{FF2B5EF4-FFF2-40B4-BE49-F238E27FC236}">
                <a16:creationId xmlns:a16="http://schemas.microsoft.com/office/drawing/2014/main" id="{C404A02E-405B-3D7C-D0FA-802D867E868A}"/>
              </a:ext>
            </a:extLst>
          </p:cNvPr>
          <p:cNvSpPr txBox="1"/>
          <p:nvPr/>
        </p:nvSpPr>
        <p:spPr>
          <a:xfrm>
            <a:off x="1449172" y="3602443"/>
            <a:ext cx="9293646"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chemeClr val="bg1"/>
                </a:solidFill>
              </a:rPr>
              <a:t>Salar Basiri, Dhananjay Tiwari, Srinivasa Salapaka</a:t>
            </a:r>
          </a:p>
          <a:p>
            <a:pPr algn="ctr"/>
            <a:r>
              <a:rPr lang="en-US" sz="2000" dirty="0">
                <a:solidFill>
                  <a:schemeClr val="bg1"/>
                </a:solidFill>
              </a:rPr>
              <a:t>Department of Mechanical Science and Engineering</a:t>
            </a:r>
          </a:p>
          <a:p>
            <a:pPr algn="ctr"/>
            <a:r>
              <a:rPr lang="en-US" sz="2000" dirty="0">
                <a:solidFill>
                  <a:schemeClr val="bg1"/>
                </a:solidFill>
              </a:rPr>
              <a:t>University of Illinois Urbana-Champaign</a:t>
            </a:r>
          </a:p>
          <a:p>
            <a:pPr algn="ctr"/>
            <a:endParaRPr lang="en-US" dirty="0">
              <a:solidFill>
                <a:schemeClr val="bg1"/>
              </a:solidFill>
            </a:endParaRPr>
          </a:p>
          <a:p>
            <a:pPr algn="ctr"/>
            <a:r>
              <a:rPr lang="en-US" dirty="0">
                <a:solidFill>
                  <a:schemeClr val="bg1"/>
                </a:solidFill>
              </a:rPr>
              <a:t>June 2023</a:t>
            </a:r>
          </a:p>
        </p:txBody>
      </p:sp>
      <p:sp>
        <p:nvSpPr>
          <p:cNvPr id="2" name="Rectangle 1">
            <a:extLst>
              <a:ext uri="{FF2B5EF4-FFF2-40B4-BE49-F238E27FC236}">
                <a16:creationId xmlns:a16="http://schemas.microsoft.com/office/drawing/2014/main" id="{1A2BFBC4-6BB5-549F-374F-7147202F8D09}"/>
              </a:ext>
            </a:extLst>
          </p:cNvPr>
          <p:cNvSpPr/>
          <p:nvPr/>
        </p:nvSpPr>
        <p:spPr>
          <a:xfrm>
            <a:off x="-8" y="5627914"/>
            <a:ext cx="12192007" cy="1230087"/>
          </a:xfrm>
          <a:prstGeom prst="rect">
            <a:avLst/>
          </a:prstGeom>
          <a:gradFill>
            <a:gsLst>
              <a:gs pos="100000">
                <a:srgbClr val="DBE4F5"/>
              </a:gs>
              <a:gs pos="14000">
                <a:srgbClr val="BBCDEC"/>
              </a:gs>
              <a:gs pos="100000">
                <a:schemeClr val="accent1">
                  <a:lumMod val="0"/>
                  <a:lumOff val="100000"/>
                </a:schemeClr>
              </a:gs>
              <a:gs pos="0">
                <a:srgbClr val="4475CC">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 logo&#10;&#10;Description automatically generated">
            <a:extLst>
              <a:ext uri="{FF2B5EF4-FFF2-40B4-BE49-F238E27FC236}">
                <a16:creationId xmlns:a16="http://schemas.microsoft.com/office/drawing/2014/main" id="{ACA1141B-D142-E33C-8A58-343D1799DB38}"/>
              </a:ext>
            </a:extLst>
          </p:cNvPr>
          <p:cNvPicPr>
            <a:picLocks noChangeAspect="1"/>
          </p:cNvPicPr>
          <p:nvPr/>
        </p:nvPicPr>
        <p:blipFill rotWithShape="1">
          <a:blip r:embed="rId5"/>
          <a:srcRect t="33697" b="34787"/>
          <a:stretch/>
        </p:blipFill>
        <p:spPr>
          <a:xfrm>
            <a:off x="8459428" y="6034609"/>
            <a:ext cx="2244374" cy="442790"/>
          </a:xfrm>
          <a:prstGeom prst="rect">
            <a:avLst/>
          </a:prstGeom>
        </p:spPr>
      </p:pic>
      <p:pic>
        <p:nvPicPr>
          <p:cNvPr id="22" name="Picture 21" descr="Icon&#10;&#10;Description automatically generated">
            <a:extLst>
              <a:ext uri="{FF2B5EF4-FFF2-40B4-BE49-F238E27FC236}">
                <a16:creationId xmlns:a16="http://schemas.microsoft.com/office/drawing/2014/main" id="{2B78F903-33AF-949A-2E51-B14C0E824BA3}"/>
              </a:ext>
            </a:extLst>
          </p:cNvPr>
          <p:cNvPicPr>
            <a:picLocks noChangeAspect="1"/>
          </p:cNvPicPr>
          <p:nvPr/>
        </p:nvPicPr>
        <p:blipFill>
          <a:blip r:embed="rId6"/>
          <a:stretch>
            <a:fillRect/>
          </a:stretch>
        </p:blipFill>
        <p:spPr>
          <a:xfrm>
            <a:off x="10793171" y="6182436"/>
            <a:ext cx="1291685" cy="246266"/>
          </a:xfrm>
          <a:prstGeom prst="rect">
            <a:avLst/>
          </a:prstGeom>
        </p:spPr>
      </p:pic>
      <p:pic>
        <p:nvPicPr>
          <p:cNvPr id="17" name="Picture 16" descr="Text&#10;&#10;Description automatically generated">
            <a:extLst>
              <a:ext uri="{FF2B5EF4-FFF2-40B4-BE49-F238E27FC236}">
                <a16:creationId xmlns:a16="http://schemas.microsoft.com/office/drawing/2014/main" id="{797DD61B-D412-BCA4-D647-DF008BB72F3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12153" y="5997596"/>
            <a:ext cx="842247" cy="58612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8"/>
          <a:stretch>
            <a:fillRect/>
          </a:stretch>
        </p:blipFill>
        <p:spPr>
          <a:xfrm>
            <a:off x="2068867" y="6122078"/>
            <a:ext cx="1414969" cy="366670"/>
          </a:xfrm>
          <a:prstGeom prst="rect">
            <a:avLst/>
          </a:prstGeom>
        </p:spPr>
      </p:pic>
      <p:pic>
        <p:nvPicPr>
          <p:cNvPr id="12" name="Picture 11" descr="Logo&#10;&#10;Description automatically generated">
            <a:extLst>
              <a:ext uri="{FF2B5EF4-FFF2-40B4-BE49-F238E27FC236}">
                <a16:creationId xmlns:a16="http://schemas.microsoft.com/office/drawing/2014/main" id="{8E851CA2-11DB-E7A3-ECDA-87D8EFC49CE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4766" b="89916" l="33178" r="67089">
                        <a14:foregroundMark x1="33178" y1="33133" x2="33178" y2="33133"/>
                        <a14:foregroundMark x1="43504" y1="15846" x2="43504" y2="15846"/>
                        <a14:foregroundMark x1="51233" y1="15126" x2="51233" y2="15126"/>
                        <a14:foregroundMark x1="66489" y1="30612" x2="66489" y2="30612"/>
                        <a14:foregroundMark x1="37175" y1="68427" x2="37175" y2="68427"/>
                        <a14:foregroundMark x1="39440" y1="68908" x2="39440" y2="68908"/>
                        <a14:foregroundMark x1="41639" y1="69028" x2="41639" y2="69028"/>
                        <a14:foregroundMark x1="45103" y1="68667" x2="45103" y2="68667"/>
                        <a14:foregroundMark x1="51233" y1="68307" x2="51233" y2="68307"/>
                        <a14:foregroundMark x1="57628" y1="68427" x2="57628" y2="68427"/>
                        <a14:foregroundMark x1="60759" y1="66627" x2="60759" y2="66627"/>
                        <a14:foregroundMark x1="60959" y1="61345" x2="60959" y2="61345"/>
                        <a14:foregroundMark x1="66223" y1="65546" x2="66223" y2="65546"/>
                        <a14:foregroundMark x1="46569" y1="83313" x2="46569" y2="83313"/>
                        <a14:foregroundMark x1="46569" y1="89796" x2="46569" y2="89796"/>
                        <a14:foregroundMark x1="49833" y1="86555" x2="49833" y2="86555"/>
                        <a14:foregroundMark x1="55163" y1="85594" x2="55163" y2="85594"/>
                        <a14:foregroundMark x1="61093" y1="83553" x2="61093" y2="83553"/>
                        <a14:foregroundMark x1="66689" y1="89916" x2="66689" y2="89916"/>
                        <a14:foregroundMark x1="67089" y1="89556" x2="67089" y2="89556"/>
                        <a14:foregroundMark x1="63091" y1="52101" x2="63091" y2="52101"/>
                        <a14:foregroundMark x1="67155" y1="32053" x2="67155" y2="32053"/>
                        <a14:foregroundMark x1="43571" y1="14766" x2="43571" y2="14766"/>
                      </a14:backgroundRemoval>
                    </a14:imgEffect>
                  </a14:imgLayer>
                </a14:imgProps>
              </a:ext>
            </a:extLst>
          </a:blip>
          <a:srcRect l="30537" t="8632" r="30800" b="4439"/>
          <a:stretch/>
        </p:blipFill>
        <p:spPr>
          <a:xfrm>
            <a:off x="5294849" y="5991535"/>
            <a:ext cx="484476" cy="604504"/>
          </a:xfrm>
          <a:prstGeom prst="rect">
            <a:avLst/>
          </a:prstGeom>
        </p:spPr>
      </p:pic>
      <p:pic>
        <p:nvPicPr>
          <p:cNvPr id="3" name="Picture 2" descr="Logo, icon&#10;&#10;Description automatically generated">
            <a:extLst>
              <a:ext uri="{FF2B5EF4-FFF2-40B4-BE49-F238E27FC236}">
                <a16:creationId xmlns:a16="http://schemas.microsoft.com/office/drawing/2014/main" id="{19105477-1E39-6154-B02C-E849B313FBE8}"/>
              </a:ext>
            </a:extLst>
          </p:cNvPr>
          <p:cNvPicPr>
            <a:picLocks noChangeAspect="1"/>
          </p:cNvPicPr>
          <p:nvPr/>
        </p:nvPicPr>
        <p:blipFill>
          <a:blip r:embed="rId11"/>
          <a:stretch>
            <a:fillRect/>
          </a:stretch>
        </p:blipFill>
        <p:spPr>
          <a:xfrm>
            <a:off x="107329" y="5857960"/>
            <a:ext cx="971038" cy="812040"/>
          </a:xfrm>
          <a:prstGeom prst="rect">
            <a:avLst/>
          </a:prstGeom>
        </p:spPr>
      </p:pic>
      <p:pic>
        <p:nvPicPr>
          <p:cNvPr id="4" name="Picture 3" descr="Text&#10;&#10;Description automatically generated">
            <a:extLst>
              <a:ext uri="{FF2B5EF4-FFF2-40B4-BE49-F238E27FC236}">
                <a16:creationId xmlns:a16="http://schemas.microsoft.com/office/drawing/2014/main" id="{35394CDA-C6FD-7EB2-23F4-3AF8D76F483B}"/>
              </a:ext>
            </a:extLst>
          </p:cNvPr>
          <p:cNvPicPr>
            <a:picLocks noChangeAspect="1"/>
          </p:cNvPicPr>
          <p:nvPr/>
        </p:nvPicPr>
        <p:blipFill>
          <a:blip r:embed="rId12"/>
          <a:stretch>
            <a:fillRect/>
          </a:stretch>
        </p:blipFill>
        <p:spPr>
          <a:xfrm>
            <a:off x="7400235" y="5974854"/>
            <a:ext cx="969824" cy="703216"/>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9D63FE37-664A-CB02-54C7-7119EA750F5A}"/>
              </a:ext>
            </a:extLst>
          </p:cNvPr>
          <p:cNvPicPr>
            <a:picLocks noChangeAspect="1"/>
          </p:cNvPicPr>
          <p:nvPr/>
        </p:nvPicPr>
        <p:blipFill>
          <a:blip r:embed="rId13"/>
          <a:stretch>
            <a:fillRect/>
          </a:stretch>
        </p:blipFill>
        <p:spPr>
          <a:xfrm>
            <a:off x="3628538" y="5922037"/>
            <a:ext cx="1437954" cy="808850"/>
          </a:xfrm>
          <a:prstGeom prst="rect">
            <a:avLst/>
          </a:prstGeom>
        </p:spPr>
      </p:pic>
      <p:pic>
        <p:nvPicPr>
          <p:cNvPr id="20" name="Picture 19" descr="Logo&#10;&#10;Description automatically generated">
            <a:extLst>
              <a:ext uri="{FF2B5EF4-FFF2-40B4-BE49-F238E27FC236}">
                <a16:creationId xmlns:a16="http://schemas.microsoft.com/office/drawing/2014/main" id="{693FD8A8-C62A-7774-A5C8-FE893243122C}"/>
              </a:ext>
            </a:extLst>
          </p:cNvPr>
          <p:cNvPicPr>
            <a:picLocks noChangeAspect="1"/>
          </p:cNvPicPr>
          <p:nvPr/>
        </p:nvPicPr>
        <p:blipFill>
          <a:blip r:embed="rId14"/>
          <a:stretch>
            <a:fillRect/>
          </a:stretch>
        </p:blipFill>
        <p:spPr>
          <a:xfrm>
            <a:off x="5874153" y="6006852"/>
            <a:ext cx="1431254" cy="639220"/>
          </a:xfrm>
          <a:prstGeom prst="rect">
            <a:avLst/>
          </a:prstGeom>
        </p:spPr>
      </p:pic>
      <p:sp>
        <p:nvSpPr>
          <p:cNvPr id="9" name="TextBox 8">
            <a:extLst>
              <a:ext uri="{FF2B5EF4-FFF2-40B4-BE49-F238E27FC236}">
                <a16:creationId xmlns:a16="http://schemas.microsoft.com/office/drawing/2014/main" id="{9C4F4AAA-AF9A-36EC-6D6F-75782FD8F028}"/>
              </a:ext>
            </a:extLst>
          </p:cNvPr>
          <p:cNvSpPr txBox="1"/>
          <p:nvPr/>
        </p:nvSpPr>
        <p:spPr>
          <a:xfrm>
            <a:off x="10253750" y="5504803"/>
            <a:ext cx="1999210" cy="246221"/>
          </a:xfrm>
          <a:prstGeom prst="rect">
            <a:avLst/>
          </a:prstGeom>
          <a:noFill/>
        </p:spPr>
        <p:txBody>
          <a:bodyPr wrap="square" rtlCol="0">
            <a:spAutoFit/>
          </a:bodyPr>
          <a:lstStyle/>
          <a:p>
            <a:r>
              <a:rPr lang="en-US" sz="1000" b="1" i="1" dirty="0">
                <a:solidFill>
                  <a:srgbClr val="000000"/>
                </a:solidFill>
                <a:effectLst/>
                <a:latin typeface="Helvetica Neue"/>
              </a:rPr>
              <a:t>Credits: NASA / Lillian Gipson</a:t>
            </a:r>
            <a:endParaRPr lang="en-US" sz="1000" dirty="0"/>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Scenario 4</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D8633288-042E-06BB-C9D5-817175DB4C35}"/>
              </a:ext>
            </a:extLst>
          </p:cNvPr>
          <p:cNvPicPr>
            <a:picLocks noChangeAspect="1"/>
          </p:cNvPicPr>
          <p:nvPr/>
        </p:nvPicPr>
        <p:blipFill>
          <a:blip r:embed="rId4"/>
          <a:stretch>
            <a:fillRect/>
          </a:stretch>
        </p:blipFill>
        <p:spPr>
          <a:xfrm>
            <a:off x="3394953" y="970118"/>
            <a:ext cx="6111202" cy="5139146"/>
          </a:xfrm>
          <a:prstGeom prst="rect">
            <a:avLst/>
          </a:prstGeom>
        </p:spPr>
      </p:pic>
      <p:sp>
        <p:nvSpPr>
          <p:cNvPr id="8" name="TextBox 7">
            <a:extLst>
              <a:ext uri="{FF2B5EF4-FFF2-40B4-BE49-F238E27FC236}">
                <a16:creationId xmlns:a16="http://schemas.microsoft.com/office/drawing/2014/main" id="{92D44B54-5883-A735-6266-21D1915E6108}"/>
              </a:ext>
            </a:extLst>
          </p:cNvPr>
          <p:cNvSpPr txBox="1"/>
          <p:nvPr/>
        </p:nvSpPr>
        <p:spPr>
          <a:xfrm>
            <a:off x="1731523" y="3364455"/>
            <a:ext cx="1701779" cy="2031325"/>
          </a:xfrm>
          <a:prstGeom prst="rect">
            <a:avLst/>
          </a:prstGeom>
          <a:noFill/>
        </p:spPr>
        <p:txBody>
          <a:bodyPr wrap="square">
            <a:spAutoFit/>
          </a:bodyPr>
          <a:lstStyle/>
          <a:p>
            <a:r>
              <a:rPr lang="en-US" b="1" dirty="0">
                <a:solidFill>
                  <a:srgbClr val="C00000"/>
                </a:solidFill>
              </a:rPr>
              <a:t>I</a:t>
            </a:r>
            <a:r>
              <a:rPr lang="en-US" sz="1800" b="1" dirty="0">
                <a:solidFill>
                  <a:srgbClr val="C00000"/>
                </a:solidFill>
              </a:rPr>
              <a:t>nfeasible Scenario!</a:t>
            </a:r>
          </a:p>
          <a:p>
            <a:endParaRPr lang="en-US" sz="1800" b="1" dirty="0">
              <a:solidFill>
                <a:srgbClr val="C00000"/>
              </a:solidFill>
            </a:endParaRPr>
          </a:p>
          <a:p>
            <a:r>
              <a:rPr lang="en-US" sz="1800" b="1" dirty="0">
                <a:solidFill>
                  <a:srgbClr val="C00000"/>
                </a:solidFill>
              </a:rPr>
              <a:t>The number of facilities should increase</a:t>
            </a:r>
            <a:endParaRPr lang="en-US" dirty="0"/>
          </a:p>
        </p:txBody>
      </p:sp>
      <p:sp>
        <p:nvSpPr>
          <p:cNvPr id="9" name="Oval 8">
            <a:extLst>
              <a:ext uri="{FF2B5EF4-FFF2-40B4-BE49-F238E27FC236}">
                <a16:creationId xmlns:a16="http://schemas.microsoft.com/office/drawing/2014/main" id="{6A3AA3EB-BB86-A5DF-AD01-7F52A75290C0}"/>
              </a:ext>
            </a:extLst>
          </p:cNvPr>
          <p:cNvSpPr/>
          <p:nvPr/>
        </p:nvSpPr>
        <p:spPr>
          <a:xfrm>
            <a:off x="5551290" y="2886499"/>
            <a:ext cx="1592132" cy="3001383"/>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85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Scenario 5</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D9D2BAD8-D3F5-65CE-E6FF-A7327B30F15B}"/>
              </a:ext>
            </a:extLst>
          </p:cNvPr>
          <p:cNvPicPr>
            <a:picLocks noChangeAspect="1"/>
          </p:cNvPicPr>
          <p:nvPr/>
        </p:nvPicPr>
        <p:blipFill>
          <a:blip r:embed="rId4"/>
          <a:stretch>
            <a:fillRect/>
          </a:stretch>
        </p:blipFill>
        <p:spPr>
          <a:xfrm>
            <a:off x="3262207" y="983615"/>
            <a:ext cx="6076250" cy="5222756"/>
          </a:xfrm>
          <a:prstGeom prst="rect">
            <a:avLst/>
          </a:prstGeom>
        </p:spPr>
      </p:pic>
      <p:sp>
        <p:nvSpPr>
          <p:cNvPr id="7" name="TextBox 6">
            <a:extLst>
              <a:ext uri="{FF2B5EF4-FFF2-40B4-BE49-F238E27FC236}">
                <a16:creationId xmlns:a16="http://schemas.microsoft.com/office/drawing/2014/main" id="{69B9B6B5-3636-2B83-6B49-68D1A0C7EB2B}"/>
              </a:ext>
            </a:extLst>
          </p:cNvPr>
          <p:cNvSpPr txBox="1"/>
          <p:nvPr/>
        </p:nvSpPr>
        <p:spPr>
          <a:xfrm>
            <a:off x="1481866" y="3350842"/>
            <a:ext cx="1468417" cy="523220"/>
          </a:xfrm>
          <a:prstGeom prst="rect">
            <a:avLst/>
          </a:prstGeom>
          <a:noFill/>
        </p:spPr>
        <p:txBody>
          <a:bodyPr wrap="square">
            <a:spAutoFit/>
          </a:bodyPr>
          <a:lstStyle/>
          <a:p>
            <a:r>
              <a:rPr lang="en-US" b="1" dirty="0">
                <a:solidFill>
                  <a:srgbClr val="C00000"/>
                </a:solidFill>
              </a:rPr>
              <a:t>Feasible with 4 stations</a:t>
            </a:r>
            <a:endParaRPr lang="en-US" dirty="0"/>
          </a:p>
        </p:txBody>
      </p:sp>
    </p:spTree>
    <p:extLst>
      <p:ext uri="{BB962C8B-B14F-4D97-AF65-F5344CB8AC3E}">
        <p14:creationId xmlns:p14="http://schemas.microsoft.com/office/powerpoint/2010/main" val="30691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Scenario 6 (changing F.C.R.)</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2E27D463-EC0B-5D3A-30E6-9933E487E3A8}"/>
              </a:ext>
            </a:extLst>
          </p:cNvPr>
          <p:cNvPicPr>
            <a:picLocks noChangeAspect="1"/>
          </p:cNvPicPr>
          <p:nvPr/>
        </p:nvPicPr>
        <p:blipFill>
          <a:blip r:embed="rId4"/>
          <a:stretch>
            <a:fillRect/>
          </a:stretch>
        </p:blipFill>
        <p:spPr>
          <a:xfrm>
            <a:off x="456467" y="1024414"/>
            <a:ext cx="5904207" cy="5083752"/>
          </a:xfrm>
          <a:prstGeom prst="rect">
            <a:avLst/>
          </a:prstGeom>
        </p:spPr>
      </p:pic>
      <p:pic>
        <p:nvPicPr>
          <p:cNvPr id="21" name="Picture 20">
            <a:extLst>
              <a:ext uri="{FF2B5EF4-FFF2-40B4-BE49-F238E27FC236}">
                <a16:creationId xmlns:a16="http://schemas.microsoft.com/office/drawing/2014/main" id="{7B6E5E80-6DC1-2DFB-1F79-CF20F8A43C4A}"/>
              </a:ext>
            </a:extLst>
          </p:cNvPr>
          <p:cNvPicPr>
            <a:picLocks noChangeAspect="1"/>
          </p:cNvPicPr>
          <p:nvPr/>
        </p:nvPicPr>
        <p:blipFill rotWithShape="1">
          <a:blip r:embed="rId5"/>
          <a:srcRect r="1907"/>
          <a:stretch/>
        </p:blipFill>
        <p:spPr>
          <a:xfrm>
            <a:off x="6044610" y="1816315"/>
            <a:ext cx="6094378" cy="4312446"/>
          </a:xfrm>
          <a:prstGeom prst="rect">
            <a:avLst/>
          </a:prstGeom>
        </p:spPr>
      </p:pic>
      <p:sp>
        <p:nvSpPr>
          <p:cNvPr id="23" name="TextBox 22">
            <a:extLst>
              <a:ext uri="{FF2B5EF4-FFF2-40B4-BE49-F238E27FC236}">
                <a16:creationId xmlns:a16="http://schemas.microsoft.com/office/drawing/2014/main" id="{5EA92CBE-99C3-7D07-8196-9984D757D679}"/>
              </a:ext>
            </a:extLst>
          </p:cNvPr>
          <p:cNvSpPr txBox="1"/>
          <p:nvPr/>
        </p:nvSpPr>
        <p:spPr>
          <a:xfrm>
            <a:off x="6736071" y="1072937"/>
            <a:ext cx="6094378" cy="769441"/>
          </a:xfrm>
          <a:prstGeom prst="rect">
            <a:avLst/>
          </a:prstGeom>
          <a:noFill/>
        </p:spPr>
        <p:txBody>
          <a:bodyPr wrap="square">
            <a:spAutoFit/>
          </a:bodyPr>
          <a:lstStyle/>
          <a:p>
            <a:r>
              <a:rPr lang="en-US" sz="1100" b="0" i="0" dirty="0">
                <a:solidFill>
                  <a:schemeClr val="tx1"/>
                </a:solidFill>
                <a:effectLst/>
                <a:latin typeface="Consolas" panose="020B0609020204030204" pitchFamily="49" charset="0"/>
              </a:rPr>
              <a:t>Drone1 ---&gt;f3 ---&gt;f2 ---&gt;[D1][D1]</a:t>
            </a:r>
          </a:p>
          <a:p>
            <a:r>
              <a:rPr lang="en-US" sz="1100" b="0" i="0" dirty="0">
                <a:solidFill>
                  <a:schemeClr val="tx1"/>
                </a:solidFill>
                <a:effectLst/>
                <a:latin typeface="Consolas" panose="020B0609020204030204" pitchFamily="49" charset="0"/>
              </a:rPr>
              <a:t>Drone2 ---&gt;f3 ---&gt;f2 ---&gt;f1 ---&gt;[D2]</a:t>
            </a:r>
          </a:p>
          <a:p>
            <a:r>
              <a:rPr lang="en-US" sz="1100" b="0" i="0" dirty="0">
                <a:solidFill>
                  <a:schemeClr val="tx1"/>
                </a:solidFill>
                <a:effectLst/>
                <a:latin typeface="Consolas" panose="020B0609020204030204" pitchFamily="49" charset="0"/>
              </a:rPr>
              <a:t>Drone3 ---&gt;f1 ---&gt;[D3][D3][D3]</a:t>
            </a:r>
          </a:p>
          <a:p>
            <a:r>
              <a:rPr lang="en-US" sz="1100" b="0" i="0" dirty="0">
                <a:solidFill>
                  <a:schemeClr val="tx1"/>
                </a:solidFill>
                <a:effectLst/>
                <a:latin typeface="Consolas" panose="020B0609020204030204" pitchFamily="49" charset="0"/>
              </a:rPr>
              <a:t>Drone4 ---&gt;f1 ---&gt;f2 ---&gt;f3 ---&gt;[D4]</a:t>
            </a:r>
            <a:endParaRPr lang="en-US" sz="1100" dirty="0">
              <a:solidFill>
                <a:schemeClr val="tx1"/>
              </a:solidFill>
            </a:endParaRPr>
          </a:p>
        </p:txBody>
      </p:sp>
    </p:spTree>
    <p:extLst>
      <p:ext uri="{BB962C8B-B14F-4D97-AF65-F5344CB8AC3E}">
        <p14:creationId xmlns:p14="http://schemas.microsoft.com/office/powerpoint/2010/main" val="2042052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Obstacle Avoidance</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EE535250-D4D8-707F-C0F7-1FD154AD15E7}"/>
              </a:ext>
            </a:extLst>
          </p:cNvPr>
          <p:cNvGrpSpPr/>
          <p:nvPr/>
        </p:nvGrpSpPr>
        <p:grpSpPr>
          <a:xfrm>
            <a:off x="262179" y="992397"/>
            <a:ext cx="6200557" cy="5247067"/>
            <a:chOff x="315192" y="933694"/>
            <a:chExt cx="6200557" cy="5247067"/>
          </a:xfrm>
        </p:grpSpPr>
        <p:pic>
          <p:nvPicPr>
            <p:cNvPr id="1026" name="Picture 2" descr="a 3d view of a  glass, rectangular building, having a blue, unfilled circle surrounding their perimeter, and UAVs traveling on those circles, schematics style">
              <a:extLst>
                <a:ext uri="{FF2B5EF4-FFF2-40B4-BE49-F238E27FC236}">
                  <a16:creationId xmlns:a16="http://schemas.microsoft.com/office/drawing/2014/main" id="{C809000E-978F-EB99-72C4-228FB772CD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378"/>
            <a:stretch/>
          </p:blipFill>
          <p:spPr bwMode="auto">
            <a:xfrm>
              <a:off x="315192" y="933694"/>
              <a:ext cx="6200557" cy="52470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ACCB4AC-014F-A05D-B34D-8153024BD029}"/>
                </a:ext>
              </a:extLst>
            </p:cNvPr>
            <p:cNvCxnSpPr/>
            <p:nvPr/>
          </p:nvCxnSpPr>
          <p:spPr>
            <a:xfrm flipH="1">
              <a:off x="2159540" y="5339094"/>
              <a:ext cx="252919" cy="45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2C1A9A-A760-92C4-F7EA-C3148A18E7CD}"/>
                </a:ext>
              </a:extLst>
            </p:cNvPr>
            <p:cNvSpPr txBox="1"/>
            <p:nvPr/>
          </p:nvSpPr>
          <p:spPr>
            <a:xfrm>
              <a:off x="1536971" y="5720339"/>
              <a:ext cx="1449436" cy="307777"/>
            </a:xfrm>
            <a:prstGeom prst="rect">
              <a:avLst/>
            </a:prstGeom>
            <a:noFill/>
          </p:spPr>
          <p:txBody>
            <a:bodyPr wrap="none" rtlCol="0">
              <a:spAutoFit/>
            </a:bodyPr>
            <a:lstStyle/>
            <a:p>
              <a:r>
                <a:rPr lang="en-US" dirty="0"/>
                <a:t>Radius of Effect</a:t>
              </a:r>
            </a:p>
          </p:txBody>
        </p:sp>
      </p:grpSp>
      <p:pic>
        <p:nvPicPr>
          <p:cNvPr id="20" name="Graphic 19" descr="Quadcopter outline">
            <a:extLst>
              <a:ext uri="{FF2B5EF4-FFF2-40B4-BE49-F238E27FC236}">
                <a16:creationId xmlns:a16="http://schemas.microsoft.com/office/drawing/2014/main" id="{D196AE57-A45B-06A2-2FAA-A84FDFC85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4225" y="4312978"/>
            <a:ext cx="914400" cy="914400"/>
          </a:xfrm>
          <a:prstGeom prst="rect">
            <a:avLst/>
          </a:prstGeom>
        </p:spPr>
      </p:pic>
      <p:pic>
        <p:nvPicPr>
          <p:cNvPr id="27" name="Graphic 26" descr="Modern architecture outline">
            <a:extLst>
              <a:ext uri="{FF2B5EF4-FFF2-40B4-BE49-F238E27FC236}">
                <a16:creationId xmlns:a16="http://schemas.microsoft.com/office/drawing/2014/main" id="{BB7C30A2-1D42-2DAF-B65A-33E54742FB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0222" y="933694"/>
            <a:ext cx="914400" cy="914400"/>
          </a:xfrm>
          <a:prstGeom prst="rect">
            <a:avLst/>
          </a:prstGeom>
        </p:spPr>
      </p:pic>
      <p:grpSp>
        <p:nvGrpSpPr>
          <p:cNvPr id="38" name="Group 37">
            <a:extLst>
              <a:ext uri="{FF2B5EF4-FFF2-40B4-BE49-F238E27FC236}">
                <a16:creationId xmlns:a16="http://schemas.microsoft.com/office/drawing/2014/main" id="{2CDFBFAF-B866-744E-90BC-175ACD82E9E2}"/>
              </a:ext>
            </a:extLst>
          </p:cNvPr>
          <p:cNvGrpSpPr/>
          <p:nvPr/>
        </p:nvGrpSpPr>
        <p:grpSpPr>
          <a:xfrm>
            <a:off x="7341425" y="1664970"/>
            <a:ext cx="1663430" cy="1663430"/>
            <a:chOff x="7341425" y="1664970"/>
            <a:chExt cx="1663430" cy="1663430"/>
          </a:xfrm>
        </p:grpSpPr>
        <p:grpSp>
          <p:nvGrpSpPr>
            <p:cNvPr id="22" name="Group 21">
              <a:extLst>
                <a:ext uri="{FF2B5EF4-FFF2-40B4-BE49-F238E27FC236}">
                  <a16:creationId xmlns:a16="http://schemas.microsoft.com/office/drawing/2014/main" id="{3FB09744-8F06-68B9-53EC-D365D971E40A}"/>
                </a:ext>
              </a:extLst>
            </p:cNvPr>
            <p:cNvGrpSpPr/>
            <p:nvPr/>
          </p:nvGrpSpPr>
          <p:grpSpPr>
            <a:xfrm>
              <a:off x="7341425" y="1664970"/>
              <a:ext cx="1663430" cy="1663430"/>
              <a:chOff x="7672166" y="1531833"/>
              <a:chExt cx="1663430" cy="1663430"/>
            </a:xfrm>
          </p:grpSpPr>
          <p:sp>
            <p:nvSpPr>
              <p:cNvPr id="10" name="Rectangle: Rounded Corners 9">
                <a:extLst>
                  <a:ext uri="{FF2B5EF4-FFF2-40B4-BE49-F238E27FC236}">
                    <a16:creationId xmlns:a16="http://schemas.microsoft.com/office/drawing/2014/main" id="{3E377F24-2742-3D13-D843-A32FF3F121C9}"/>
                  </a:ext>
                </a:extLst>
              </p:cNvPr>
              <p:cNvSpPr/>
              <p:nvPr/>
            </p:nvSpPr>
            <p:spPr>
              <a:xfrm>
                <a:off x="7993340" y="1929438"/>
                <a:ext cx="1037903" cy="86822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5573EE0-4D34-0488-B472-B2A21DA8FF15}"/>
                  </a:ext>
                </a:extLst>
              </p:cNvPr>
              <p:cNvSpPr/>
              <p:nvPr/>
            </p:nvSpPr>
            <p:spPr>
              <a:xfrm>
                <a:off x="7672166" y="1531833"/>
                <a:ext cx="1663430" cy="166343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a:extLst>
                <a:ext uri="{FF2B5EF4-FFF2-40B4-BE49-F238E27FC236}">
                  <a16:creationId xmlns:a16="http://schemas.microsoft.com/office/drawing/2014/main" id="{BC86856E-8911-D934-C466-49BB780A1E1F}"/>
                </a:ext>
              </a:extLst>
            </p:cNvPr>
            <p:cNvCxnSpPr>
              <a:cxnSpLocks/>
            </p:cNvCxnSpPr>
            <p:nvPr/>
          </p:nvCxnSpPr>
          <p:spPr>
            <a:xfrm>
              <a:off x="8173140" y="2496685"/>
              <a:ext cx="445566" cy="30488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D248C9B-31B1-39DD-9859-BACA3AF97001}"/>
                </a:ext>
              </a:extLst>
            </p:cNvPr>
            <p:cNvCxnSpPr>
              <a:endCxn id="13" idx="4"/>
            </p:cNvCxnSpPr>
            <p:nvPr/>
          </p:nvCxnSpPr>
          <p:spPr>
            <a:xfrm>
              <a:off x="8173140" y="2496685"/>
              <a:ext cx="0" cy="831715"/>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BC2DD7-2F4A-76A2-D626-097678C5A334}"/>
                </a:ext>
              </a:extLst>
            </p:cNvPr>
            <p:cNvCxnSpPr/>
            <p:nvPr/>
          </p:nvCxnSpPr>
          <p:spPr>
            <a:xfrm flipV="1">
              <a:off x="8181550" y="2363821"/>
              <a:ext cx="823305" cy="13286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25" name="Straight Arrow Connector 24">
            <a:extLst>
              <a:ext uri="{FF2B5EF4-FFF2-40B4-BE49-F238E27FC236}">
                <a16:creationId xmlns:a16="http://schemas.microsoft.com/office/drawing/2014/main" id="{7B2CC1F4-21DD-714D-A698-7FB5F7DDDCE8}"/>
              </a:ext>
            </a:extLst>
          </p:cNvPr>
          <p:cNvCxnSpPr>
            <a:stCxn id="20" idx="0"/>
          </p:cNvCxnSpPr>
          <p:nvPr/>
        </p:nvCxnSpPr>
        <p:spPr>
          <a:xfrm flipV="1">
            <a:off x="7341425" y="1630622"/>
            <a:ext cx="2298525" cy="268235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1D706731-229F-4A78-3416-A2EA05183E78}"/>
              </a:ext>
            </a:extLst>
          </p:cNvPr>
          <p:cNvSpPr/>
          <p:nvPr/>
        </p:nvSpPr>
        <p:spPr>
          <a:xfrm>
            <a:off x="8161506" y="2323771"/>
            <a:ext cx="865762" cy="1012816"/>
          </a:xfrm>
          <a:custGeom>
            <a:avLst/>
            <a:gdLst>
              <a:gd name="connsiteX0" fmla="*/ 0 w 865762"/>
              <a:gd name="connsiteY0" fmla="*/ 1012816 h 1012816"/>
              <a:gd name="connsiteX1" fmla="*/ 262647 w 865762"/>
              <a:gd name="connsiteY1" fmla="*/ 983633 h 1012816"/>
              <a:gd name="connsiteX2" fmla="*/ 476656 w 865762"/>
              <a:gd name="connsiteY2" fmla="*/ 866901 h 1012816"/>
              <a:gd name="connsiteX3" fmla="*/ 632298 w 865762"/>
              <a:gd name="connsiteY3" fmla="*/ 730714 h 1012816"/>
              <a:gd name="connsiteX4" fmla="*/ 778213 w 865762"/>
              <a:gd name="connsiteY4" fmla="*/ 545889 h 1012816"/>
              <a:gd name="connsiteX5" fmla="*/ 856034 w 865762"/>
              <a:gd name="connsiteY5" fmla="*/ 302697 h 1012816"/>
              <a:gd name="connsiteX6" fmla="*/ 856034 w 865762"/>
              <a:gd name="connsiteY6" fmla="*/ 88689 h 1012816"/>
              <a:gd name="connsiteX7" fmla="*/ 865762 w 865762"/>
              <a:gd name="connsiteY7" fmla="*/ 20595 h 10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762" h="1012816">
                <a:moveTo>
                  <a:pt x="0" y="1012816"/>
                </a:moveTo>
                <a:cubicBezTo>
                  <a:pt x="91602" y="1010384"/>
                  <a:pt x="183204" y="1007952"/>
                  <a:pt x="262647" y="983633"/>
                </a:cubicBezTo>
                <a:cubicBezTo>
                  <a:pt x="342090" y="959314"/>
                  <a:pt x="415048" y="909054"/>
                  <a:pt x="476656" y="866901"/>
                </a:cubicBezTo>
                <a:cubicBezTo>
                  <a:pt x="538264" y="824748"/>
                  <a:pt x="582039" y="784216"/>
                  <a:pt x="632298" y="730714"/>
                </a:cubicBezTo>
                <a:cubicBezTo>
                  <a:pt x="682557" y="677212"/>
                  <a:pt x="740924" y="617225"/>
                  <a:pt x="778213" y="545889"/>
                </a:cubicBezTo>
                <a:cubicBezTo>
                  <a:pt x="815502" y="474553"/>
                  <a:pt x="843064" y="378897"/>
                  <a:pt x="856034" y="302697"/>
                </a:cubicBezTo>
                <a:cubicBezTo>
                  <a:pt x="869004" y="226497"/>
                  <a:pt x="854413" y="135706"/>
                  <a:pt x="856034" y="88689"/>
                </a:cubicBezTo>
                <a:cubicBezTo>
                  <a:pt x="857655" y="41672"/>
                  <a:pt x="844685" y="-37771"/>
                  <a:pt x="865762" y="20595"/>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0D7C54B-99B4-5C0C-DE5D-6E85FEE170F5}"/>
              </a:ext>
            </a:extLst>
          </p:cNvPr>
          <p:cNvSpPr txBox="1"/>
          <p:nvPr/>
        </p:nvSpPr>
        <p:spPr>
          <a:xfrm>
            <a:off x="9109772" y="2839906"/>
            <a:ext cx="1426994" cy="307777"/>
          </a:xfrm>
          <a:prstGeom prst="rect">
            <a:avLst/>
          </a:prstGeom>
          <a:noFill/>
        </p:spPr>
        <p:txBody>
          <a:bodyPr wrap="none" rtlCol="0">
            <a:spAutoFit/>
          </a:bodyPr>
          <a:lstStyle/>
          <a:p>
            <a:r>
              <a:rPr lang="en-US" dirty="0"/>
              <a:t>Corrected route</a:t>
            </a:r>
          </a:p>
        </p:txBody>
      </p:sp>
      <p:sp>
        <p:nvSpPr>
          <p:cNvPr id="43" name="TextBox 42">
            <a:extLst>
              <a:ext uri="{FF2B5EF4-FFF2-40B4-BE49-F238E27FC236}">
                <a16:creationId xmlns:a16="http://schemas.microsoft.com/office/drawing/2014/main" id="{F4500A76-E866-6E81-10C5-E82FEBAB7BEC}"/>
              </a:ext>
            </a:extLst>
          </p:cNvPr>
          <p:cNvSpPr txBox="1"/>
          <p:nvPr/>
        </p:nvSpPr>
        <p:spPr>
          <a:xfrm>
            <a:off x="7054326" y="3104381"/>
            <a:ext cx="574196" cy="307777"/>
          </a:xfrm>
          <a:prstGeom prst="rect">
            <a:avLst/>
          </a:prstGeom>
          <a:noFill/>
        </p:spPr>
        <p:txBody>
          <a:bodyPr wrap="none" rtlCol="0">
            <a:spAutoFit/>
          </a:bodyPr>
          <a:lstStyle/>
          <a:p>
            <a:r>
              <a:rPr lang="en-US" dirty="0"/>
              <a:t>ROE</a:t>
            </a:r>
          </a:p>
        </p:txBody>
      </p:sp>
      <p:cxnSp>
        <p:nvCxnSpPr>
          <p:cNvPr id="45" name="Straight Arrow Connector 44">
            <a:extLst>
              <a:ext uri="{FF2B5EF4-FFF2-40B4-BE49-F238E27FC236}">
                <a16:creationId xmlns:a16="http://schemas.microsoft.com/office/drawing/2014/main" id="{51C0932B-993B-6BDF-7294-A7F21D373CDE}"/>
              </a:ext>
            </a:extLst>
          </p:cNvPr>
          <p:cNvCxnSpPr>
            <a:endCxn id="43" idx="3"/>
          </p:cNvCxnSpPr>
          <p:nvPr/>
        </p:nvCxnSpPr>
        <p:spPr>
          <a:xfrm flipH="1">
            <a:off x="7628522" y="2993794"/>
            <a:ext cx="532984" cy="264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C497FAA-F858-5C98-6482-921041994DAB}"/>
              </a:ext>
            </a:extLst>
          </p:cNvPr>
          <p:cNvCxnSpPr>
            <a:stCxn id="41" idx="3"/>
            <a:endCxn id="42" idx="1"/>
          </p:cNvCxnSpPr>
          <p:nvPr/>
        </p:nvCxnSpPr>
        <p:spPr>
          <a:xfrm flipV="1">
            <a:off x="8793804" y="2993795"/>
            <a:ext cx="315968" cy="60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7D6C4F3-F68C-1ECA-8A58-15EDF5487DA2}"/>
              </a:ext>
            </a:extLst>
          </p:cNvPr>
          <p:cNvSpPr txBox="1"/>
          <p:nvPr/>
        </p:nvSpPr>
        <p:spPr>
          <a:xfrm>
            <a:off x="8951788" y="3724240"/>
            <a:ext cx="2597285" cy="1169551"/>
          </a:xfrm>
          <a:prstGeom prst="rect">
            <a:avLst/>
          </a:prstGeom>
          <a:noFill/>
        </p:spPr>
        <p:txBody>
          <a:bodyPr wrap="square" rtlCol="0">
            <a:spAutoFit/>
          </a:bodyPr>
          <a:lstStyle/>
          <a:p>
            <a:r>
              <a:rPr lang="en-US" dirty="0"/>
              <a:t>The UAV takes a corrected route to avoid obstacles, and the additional cost is accounted for in the cost function</a:t>
            </a:r>
          </a:p>
        </p:txBody>
      </p:sp>
    </p:spTree>
    <p:extLst>
      <p:ext uri="{BB962C8B-B14F-4D97-AF65-F5344CB8AC3E}">
        <p14:creationId xmlns:p14="http://schemas.microsoft.com/office/powerpoint/2010/main" val="293477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Obstacle Avoidance</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4" name="Group 3">
            <a:extLst>
              <a:ext uri="{FF2B5EF4-FFF2-40B4-BE49-F238E27FC236}">
                <a16:creationId xmlns:a16="http://schemas.microsoft.com/office/drawing/2014/main" id="{B786145D-0103-C227-01C2-F86CD4EB4AF7}"/>
              </a:ext>
            </a:extLst>
          </p:cNvPr>
          <p:cNvGrpSpPr/>
          <p:nvPr/>
        </p:nvGrpSpPr>
        <p:grpSpPr>
          <a:xfrm>
            <a:off x="419141" y="1398993"/>
            <a:ext cx="3575980" cy="3753676"/>
            <a:chOff x="7084575" y="1630622"/>
            <a:chExt cx="2555375" cy="2682356"/>
          </a:xfrm>
        </p:grpSpPr>
        <p:grpSp>
          <p:nvGrpSpPr>
            <p:cNvPr id="38" name="Group 37">
              <a:extLst>
                <a:ext uri="{FF2B5EF4-FFF2-40B4-BE49-F238E27FC236}">
                  <a16:creationId xmlns:a16="http://schemas.microsoft.com/office/drawing/2014/main" id="{2CDFBFAF-B866-744E-90BC-175ACD82E9E2}"/>
                </a:ext>
              </a:extLst>
            </p:cNvPr>
            <p:cNvGrpSpPr/>
            <p:nvPr/>
          </p:nvGrpSpPr>
          <p:grpSpPr>
            <a:xfrm>
              <a:off x="7341425" y="1664970"/>
              <a:ext cx="1663430" cy="1663430"/>
              <a:chOff x="7341425" y="1664970"/>
              <a:chExt cx="1663430" cy="1663430"/>
            </a:xfrm>
          </p:grpSpPr>
          <p:grpSp>
            <p:nvGrpSpPr>
              <p:cNvPr id="22" name="Group 21">
                <a:extLst>
                  <a:ext uri="{FF2B5EF4-FFF2-40B4-BE49-F238E27FC236}">
                    <a16:creationId xmlns:a16="http://schemas.microsoft.com/office/drawing/2014/main" id="{3FB09744-8F06-68B9-53EC-D365D971E40A}"/>
                  </a:ext>
                </a:extLst>
              </p:cNvPr>
              <p:cNvGrpSpPr/>
              <p:nvPr/>
            </p:nvGrpSpPr>
            <p:grpSpPr>
              <a:xfrm>
                <a:off x="7341425" y="1664970"/>
                <a:ext cx="1663430" cy="1663430"/>
                <a:chOff x="7672166" y="1531833"/>
                <a:chExt cx="1663430" cy="1663430"/>
              </a:xfrm>
            </p:grpSpPr>
            <p:sp>
              <p:nvSpPr>
                <p:cNvPr id="10" name="Rectangle: Rounded Corners 9">
                  <a:extLst>
                    <a:ext uri="{FF2B5EF4-FFF2-40B4-BE49-F238E27FC236}">
                      <a16:creationId xmlns:a16="http://schemas.microsoft.com/office/drawing/2014/main" id="{3E377F24-2742-3D13-D843-A32FF3F121C9}"/>
                    </a:ext>
                  </a:extLst>
                </p:cNvPr>
                <p:cNvSpPr/>
                <p:nvPr/>
              </p:nvSpPr>
              <p:spPr>
                <a:xfrm>
                  <a:off x="7993340" y="1929438"/>
                  <a:ext cx="1037903" cy="86822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5573EE0-4D34-0488-B472-B2A21DA8FF15}"/>
                    </a:ext>
                  </a:extLst>
                </p:cNvPr>
                <p:cNvSpPr/>
                <p:nvPr/>
              </p:nvSpPr>
              <p:spPr>
                <a:xfrm>
                  <a:off x="7672166" y="1531833"/>
                  <a:ext cx="1663430" cy="1663430"/>
                </a:xfrm>
                <a:prstGeom prst="ellipse">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a:extLst>
                  <a:ext uri="{FF2B5EF4-FFF2-40B4-BE49-F238E27FC236}">
                    <a16:creationId xmlns:a16="http://schemas.microsoft.com/office/drawing/2014/main" id="{BC86856E-8911-D934-C466-49BB780A1E1F}"/>
                  </a:ext>
                </a:extLst>
              </p:cNvPr>
              <p:cNvCxnSpPr>
                <a:cxnSpLocks/>
              </p:cNvCxnSpPr>
              <p:nvPr/>
            </p:nvCxnSpPr>
            <p:spPr>
              <a:xfrm>
                <a:off x="8173140" y="2496685"/>
                <a:ext cx="445566" cy="30488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D248C9B-31B1-39DD-9859-BACA3AF97001}"/>
                  </a:ext>
                </a:extLst>
              </p:cNvPr>
              <p:cNvCxnSpPr>
                <a:endCxn id="13" idx="4"/>
              </p:cNvCxnSpPr>
              <p:nvPr/>
            </p:nvCxnSpPr>
            <p:spPr>
              <a:xfrm>
                <a:off x="8173140" y="2496685"/>
                <a:ext cx="0" cy="831715"/>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BC2DD7-2F4A-76A2-D626-097678C5A334}"/>
                  </a:ext>
                </a:extLst>
              </p:cNvPr>
              <p:cNvCxnSpPr/>
              <p:nvPr/>
            </p:nvCxnSpPr>
            <p:spPr>
              <a:xfrm flipV="1">
                <a:off x="8181550" y="2363821"/>
                <a:ext cx="823305" cy="132864"/>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25" name="Straight Arrow Connector 24">
              <a:extLst>
                <a:ext uri="{FF2B5EF4-FFF2-40B4-BE49-F238E27FC236}">
                  <a16:creationId xmlns:a16="http://schemas.microsoft.com/office/drawing/2014/main" id="{7B2CC1F4-21DD-714D-A698-7FB5F7DDDCE8}"/>
                </a:ext>
              </a:extLst>
            </p:cNvPr>
            <p:cNvCxnSpPr>
              <a:cxnSpLocks/>
            </p:cNvCxnSpPr>
            <p:nvPr/>
          </p:nvCxnSpPr>
          <p:spPr>
            <a:xfrm flipV="1">
              <a:off x="7341425" y="1630622"/>
              <a:ext cx="2298525" cy="2682356"/>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1D706731-229F-4A78-3416-A2EA05183E78}"/>
                </a:ext>
              </a:extLst>
            </p:cNvPr>
            <p:cNvSpPr/>
            <p:nvPr/>
          </p:nvSpPr>
          <p:spPr>
            <a:xfrm>
              <a:off x="8161506" y="2323771"/>
              <a:ext cx="865762" cy="1012816"/>
            </a:xfrm>
            <a:custGeom>
              <a:avLst/>
              <a:gdLst>
                <a:gd name="connsiteX0" fmla="*/ 0 w 865762"/>
                <a:gd name="connsiteY0" fmla="*/ 1012816 h 1012816"/>
                <a:gd name="connsiteX1" fmla="*/ 262647 w 865762"/>
                <a:gd name="connsiteY1" fmla="*/ 983633 h 1012816"/>
                <a:gd name="connsiteX2" fmla="*/ 476656 w 865762"/>
                <a:gd name="connsiteY2" fmla="*/ 866901 h 1012816"/>
                <a:gd name="connsiteX3" fmla="*/ 632298 w 865762"/>
                <a:gd name="connsiteY3" fmla="*/ 730714 h 1012816"/>
                <a:gd name="connsiteX4" fmla="*/ 778213 w 865762"/>
                <a:gd name="connsiteY4" fmla="*/ 545889 h 1012816"/>
                <a:gd name="connsiteX5" fmla="*/ 856034 w 865762"/>
                <a:gd name="connsiteY5" fmla="*/ 302697 h 1012816"/>
                <a:gd name="connsiteX6" fmla="*/ 856034 w 865762"/>
                <a:gd name="connsiteY6" fmla="*/ 88689 h 1012816"/>
                <a:gd name="connsiteX7" fmla="*/ 865762 w 865762"/>
                <a:gd name="connsiteY7" fmla="*/ 20595 h 10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762" h="1012816">
                  <a:moveTo>
                    <a:pt x="0" y="1012816"/>
                  </a:moveTo>
                  <a:cubicBezTo>
                    <a:pt x="91602" y="1010384"/>
                    <a:pt x="183204" y="1007952"/>
                    <a:pt x="262647" y="983633"/>
                  </a:cubicBezTo>
                  <a:cubicBezTo>
                    <a:pt x="342090" y="959314"/>
                    <a:pt x="415048" y="909054"/>
                    <a:pt x="476656" y="866901"/>
                  </a:cubicBezTo>
                  <a:cubicBezTo>
                    <a:pt x="538264" y="824748"/>
                    <a:pt x="582039" y="784216"/>
                    <a:pt x="632298" y="730714"/>
                  </a:cubicBezTo>
                  <a:cubicBezTo>
                    <a:pt x="682557" y="677212"/>
                    <a:pt x="740924" y="617225"/>
                    <a:pt x="778213" y="545889"/>
                  </a:cubicBezTo>
                  <a:cubicBezTo>
                    <a:pt x="815502" y="474553"/>
                    <a:pt x="843064" y="378897"/>
                    <a:pt x="856034" y="302697"/>
                  </a:cubicBezTo>
                  <a:cubicBezTo>
                    <a:pt x="869004" y="226497"/>
                    <a:pt x="854413" y="135706"/>
                    <a:pt x="856034" y="88689"/>
                  </a:cubicBezTo>
                  <a:cubicBezTo>
                    <a:pt x="857655" y="41672"/>
                    <a:pt x="844685" y="-37771"/>
                    <a:pt x="865762" y="20595"/>
                  </a:cubicBezTo>
                </a:path>
              </a:pathLst>
            </a:custGeom>
            <a:noFill/>
            <a:ln>
              <a:solidFill>
                <a:schemeClr val="accent6">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0D7C54B-99B4-5C0C-DE5D-6E85FEE170F5}"/>
                    </a:ext>
                  </a:extLst>
                </p:cNvPr>
                <p:cNvSpPr txBox="1"/>
                <p:nvPr/>
              </p:nvSpPr>
              <p:spPr>
                <a:xfrm>
                  <a:off x="9109772" y="2839906"/>
                  <a:ext cx="211641" cy="21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xmlns="">
            <p:sp>
              <p:nvSpPr>
                <p:cNvPr id="42" name="TextBox 41">
                  <a:extLst>
                    <a:ext uri="{FF2B5EF4-FFF2-40B4-BE49-F238E27FC236}">
                      <a16:creationId xmlns:a16="http://schemas.microsoft.com/office/drawing/2014/main" id="{D0D7C54B-99B4-5C0C-DE5D-6E85FEE170F5}"/>
                    </a:ext>
                  </a:extLst>
                </p:cNvPr>
                <p:cNvSpPr txBox="1">
                  <a:spLocks noRot="1" noChangeAspect="1" noMove="1" noResize="1" noEditPoints="1" noAdjustHandles="1" noChangeArrowheads="1" noChangeShapeType="1" noTextEdit="1"/>
                </p:cNvSpPr>
                <p:nvPr/>
              </p:nvSpPr>
              <p:spPr>
                <a:xfrm>
                  <a:off x="9109772" y="2839906"/>
                  <a:ext cx="211641" cy="2199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500A76-E866-6E81-10C5-E82FEBAB7BEC}"/>
                    </a:ext>
                  </a:extLst>
                </p:cNvPr>
                <p:cNvSpPr txBox="1"/>
                <p:nvPr/>
              </p:nvSpPr>
              <p:spPr>
                <a:xfrm>
                  <a:off x="7084575" y="3124676"/>
                  <a:ext cx="231024" cy="21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F4500A76-E866-6E81-10C5-E82FEBAB7BEC}"/>
                    </a:ext>
                  </a:extLst>
                </p:cNvPr>
                <p:cNvSpPr txBox="1">
                  <a:spLocks noRot="1" noChangeAspect="1" noMove="1" noResize="1" noEditPoints="1" noAdjustHandles="1" noChangeArrowheads="1" noChangeShapeType="1" noTextEdit="1"/>
                </p:cNvSpPr>
                <p:nvPr/>
              </p:nvSpPr>
              <p:spPr>
                <a:xfrm>
                  <a:off x="7084575" y="3124676"/>
                  <a:ext cx="231024" cy="219936"/>
                </a:xfrm>
                <a:prstGeom prst="rect">
                  <a:avLst/>
                </a:prstGeom>
                <a:blipFill>
                  <a:blip r:embed="rId5"/>
                  <a:stretch>
                    <a:fillRect/>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51C0932B-993B-6BDF-7294-A7F21D373CDE}"/>
                </a:ext>
              </a:extLst>
            </p:cNvPr>
            <p:cNvCxnSpPr>
              <a:endCxn id="43" idx="3"/>
            </p:cNvCxnSpPr>
            <p:nvPr/>
          </p:nvCxnSpPr>
          <p:spPr>
            <a:xfrm flipH="1">
              <a:off x="7315599" y="3014089"/>
              <a:ext cx="876156" cy="220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C497FAA-F858-5C98-6482-921041994DAB}"/>
                </a:ext>
              </a:extLst>
            </p:cNvPr>
            <p:cNvCxnSpPr>
              <a:stCxn id="41" idx="3"/>
              <a:endCxn id="42" idx="1"/>
            </p:cNvCxnSpPr>
            <p:nvPr/>
          </p:nvCxnSpPr>
          <p:spPr>
            <a:xfrm flipV="1">
              <a:off x="8793804" y="2949874"/>
              <a:ext cx="315968" cy="104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DBC64-D9C5-507A-07CB-3854E71C3595}"/>
                  </a:ext>
                </a:extLst>
              </p:cNvPr>
              <p:cNvSpPr txBox="1"/>
              <p:nvPr/>
            </p:nvSpPr>
            <p:spPr>
              <a:xfrm>
                <a:off x="1894829" y="2699043"/>
                <a:ext cx="3472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6" name="TextBox 5">
                <a:extLst>
                  <a:ext uri="{FF2B5EF4-FFF2-40B4-BE49-F238E27FC236}">
                    <a16:creationId xmlns:a16="http://schemas.microsoft.com/office/drawing/2014/main" id="{1D0DBC64-D9C5-507A-07CB-3854E71C3595}"/>
                  </a:ext>
                </a:extLst>
              </p:cNvPr>
              <p:cNvSpPr txBox="1">
                <a:spLocks noRot="1" noChangeAspect="1" noMove="1" noResize="1" noEditPoints="1" noAdjustHandles="1" noChangeArrowheads="1" noChangeShapeType="1" noTextEdit="1"/>
              </p:cNvSpPr>
              <p:nvPr/>
            </p:nvSpPr>
            <p:spPr>
              <a:xfrm>
                <a:off x="1894829" y="2699043"/>
                <a:ext cx="347210"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7F3D5C5-4634-7EF4-AF9F-76B7DAF200D0}"/>
                  </a:ext>
                </a:extLst>
              </p:cNvPr>
              <p:cNvSpPr txBox="1"/>
              <p:nvPr/>
            </p:nvSpPr>
            <p:spPr>
              <a:xfrm>
                <a:off x="3266653" y="2464827"/>
                <a:ext cx="33682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14" name="TextBox 13">
                <a:extLst>
                  <a:ext uri="{FF2B5EF4-FFF2-40B4-BE49-F238E27FC236}">
                    <a16:creationId xmlns:a16="http://schemas.microsoft.com/office/drawing/2014/main" id="{D7F3D5C5-4634-7EF4-AF9F-76B7DAF200D0}"/>
                  </a:ext>
                </a:extLst>
              </p:cNvPr>
              <p:cNvSpPr txBox="1">
                <a:spLocks noRot="1" noChangeAspect="1" noMove="1" noResize="1" noEditPoints="1" noAdjustHandles="1" noChangeArrowheads="1" noChangeShapeType="1" noTextEdit="1"/>
              </p:cNvSpPr>
              <p:nvPr/>
            </p:nvSpPr>
            <p:spPr>
              <a:xfrm>
                <a:off x="3266653" y="2464827"/>
                <a:ext cx="336823" cy="307777"/>
              </a:xfrm>
              <a:prstGeom prst="rect">
                <a:avLst/>
              </a:prstGeom>
              <a:blipFill>
                <a:blip r:embed="rId7"/>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BE2011D-0F3F-DD9C-E246-1306EEB47C1E}"/>
              </a:ext>
            </a:extLst>
          </p:cNvPr>
          <p:cNvCxnSpPr>
            <a:endCxn id="14" idx="1"/>
          </p:cNvCxnSpPr>
          <p:nvPr/>
        </p:nvCxnSpPr>
        <p:spPr>
          <a:xfrm flipV="1">
            <a:off x="2356012" y="2618716"/>
            <a:ext cx="910641" cy="20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580CB2-A9A9-BC8A-DA60-DD32FD9A9226}"/>
              </a:ext>
            </a:extLst>
          </p:cNvPr>
          <p:cNvCxnSpPr>
            <a:stCxn id="13" idx="4"/>
          </p:cNvCxnSpPr>
          <p:nvPr/>
        </p:nvCxnSpPr>
        <p:spPr>
          <a:xfrm>
            <a:off x="1942474" y="3774855"/>
            <a:ext cx="1324179" cy="8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DFDECA8-8558-2B4A-06B7-4A28C372CE3D}"/>
              </a:ext>
            </a:extLst>
          </p:cNvPr>
          <p:cNvCxnSpPr/>
          <p:nvPr/>
        </p:nvCxnSpPr>
        <p:spPr>
          <a:xfrm>
            <a:off x="3137736" y="2402883"/>
            <a:ext cx="1324179" cy="8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C72947-D729-4680-9D71-CA47E7E53818}"/>
              </a:ext>
            </a:extLst>
          </p:cNvPr>
          <p:cNvCxnSpPr>
            <a:cxnSpLocks/>
          </p:cNvCxnSpPr>
          <p:nvPr/>
        </p:nvCxnSpPr>
        <p:spPr>
          <a:xfrm flipH="1">
            <a:off x="3363002" y="3318344"/>
            <a:ext cx="1016147" cy="13116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65958CA-DA5D-95B5-1871-DDACC6FC6F13}"/>
                  </a:ext>
                </a:extLst>
              </p:cNvPr>
              <p:cNvSpPr txBox="1"/>
              <p:nvPr/>
            </p:nvSpPr>
            <p:spPr>
              <a:xfrm>
                <a:off x="3514180" y="3791283"/>
                <a:ext cx="21717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dirty="0"/>
              </a:p>
            </p:txBody>
          </p:sp>
        </mc:Choice>
        <mc:Fallback xmlns="">
          <p:sp>
            <p:nvSpPr>
              <p:cNvPr id="32" name="TextBox 31">
                <a:extLst>
                  <a:ext uri="{FF2B5EF4-FFF2-40B4-BE49-F238E27FC236}">
                    <a16:creationId xmlns:a16="http://schemas.microsoft.com/office/drawing/2014/main" id="{465958CA-DA5D-95B5-1871-DDACC6FC6F13}"/>
                  </a:ext>
                </a:extLst>
              </p:cNvPr>
              <p:cNvSpPr txBox="1">
                <a:spLocks noRot="1" noChangeAspect="1" noMove="1" noResize="1" noEditPoints="1" noAdjustHandles="1" noChangeArrowheads="1" noChangeShapeType="1" noTextEdit="1"/>
              </p:cNvSpPr>
              <p:nvPr/>
            </p:nvSpPr>
            <p:spPr>
              <a:xfrm>
                <a:off x="3514180" y="3791283"/>
                <a:ext cx="217176" cy="307777"/>
              </a:xfrm>
              <a:prstGeom prst="rect">
                <a:avLst/>
              </a:prstGeom>
              <a:blipFill>
                <a:blip r:embed="rId8"/>
                <a:stretch>
                  <a:fillRect r="-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CBF8EA9-5152-6239-91A6-B6C4FD3CC2D7}"/>
                  </a:ext>
                </a:extLst>
              </p:cNvPr>
              <p:cNvSpPr txBox="1"/>
              <p:nvPr/>
            </p:nvSpPr>
            <p:spPr>
              <a:xfrm>
                <a:off x="3957072" y="4099060"/>
                <a:ext cx="3351512" cy="710516"/>
              </a:xfrm>
              <a:prstGeom prst="rect">
                <a:avLst/>
              </a:prstGeom>
              <a:noFill/>
            </p:spPr>
            <p:txBody>
              <a:bodyPr wrap="square" rtlCol="0">
                <a:spAutoFit/>
              </a:bodyPr>
              <a:lstStyle/>
              <a:p>
                <a14:m>
                  <m:oMath xmlns:m="http://schemas.openxmlformats.org/officeDocument/2006/math">
                    <m:r>
                      <a:rPr lang="en-US" sz="2400" b="1" i="1" smtClean="0">
                        <a:latin typeface="Cambria Math" panose="02040503050406030204" pitchFamily="18" charset="0"/>
                      </a:rPr>
                      <m:t>𝒍</m:t>
                    </m:r>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n-US" sz="2400" b="1" i="1" smtClean="0">
                        <a:latin typeface="Cambria Math" panose="02040503050406030204" pitchFamily="18" charset="0"/>
                      </a:rPr>
                      <m:t>𝒓</m:t>
                    </m:r>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𝐭𝐚𝐧</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𝒅</m:t>
                        </m:r>
                      </m:num>
                      <m:den>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𝟒</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𝒓</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𝒅</m:t>
                                </m:r>
                              </m:e>
                              <m:sup>
                                <m:r>
                                  <a:rPr lang="en-US" sz="2400" b="1" i="1" smtClean="0">
                                    <a:latin typeface="Cambria Math" panose="02040503050406030204" pitchFamily="18" charset="0"/>
                                  </a:rPr>
                                  <m:t>𝟐</m:t>
                                </m:r>
                              </m:sup>
                            </m:sSup>
                          </m:e>
                        </m:rad>
                      </m:den>
                    </m:f>
                  </m:oMath>
                </a14:m>
                <a:r>
                  <a:rPr lang="en-US" sz="2400" b="1" dirty="0"/>
                  <a:t>)</a:t>
                </a:r>
              </a:p>
            </p:txBody>
          </p:sp>
        </mc:Choice>
        <mc:Fallback xmlns="">
          <p:sp>
            <p:nvSpPr>
              <p:cNvPr id="35" name="TextBox 34">
                <a:extLst>
                  <a:ext uri="{FF2B5EF4-FFF2-40B4-BE49-F238E27FC236}">
                    <a16:creationId xmlns:a16="http://schemas.microsoft.com/office/drawing/2014/main" id="{DCBF8EA9-5152-6239-91A6-B6C4FD3CC2D7}"/>
                  </a:ext>
                </a:extLst>
              </p:cNvPr>
              <p:cNvSpPr txBox="1">
                <a:spLocks noRot="1" noChangeAspect="1" noMove="1" noResize="1" noEditPoints="1" noAdjustHandles="1" noChangeArrowheads="1" noChangeShapeType="1" noTextEdit="1"/>
              </p:cNvSpPr>
              <p:nvPr/>
            </p:nvSpPr>
            <p:spPr>
              <a:xfrm>
                <a:off x="3957072" y="4099060"/>
                <a:ext cx="3351512" cy="71051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4BCBC4-067C-9E52-7C25-3E4291CF6BF1}"/>
                  </a:ext>
                </a:extLst>
              </p:cNvPr>
              <p:cNvSpPr txBox="1"/>
              <p:nvPr/>
            </p:nvSpPr>
            <p:spPr>
              <a:xfrm>
                <a:off x="3810502" y="5085050"/>
                <a:ext cx="21889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𝒄</m:t>
                      </m:r>
                      <m:r>
                        <a:rPr lang="en-US" sz="2400" b="1"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𝒄</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𝒍</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𝒅</m:t>
                      </m:r>
                    </m:oMath>
                  </m:oMathPara>
                </a14:m>
                <a:endParaRPr lang="en-US" sz="2400" b="1" dirty="0"/>
              </a:p>
            </p:txBody>
          </p:sp>
        </mc:Choice>
        <mc:Fallback xmlns="">
          <p:sp>
            <p:nvSpPr>
              <p:cNvPr id="37" name="TextBox 36">
                <a:extLst>
                  <a:ext uri="{FF2B5EF4-FFF2-40B4-BE49-F238E27FC236}">
                    <a16:creationId xmlns:a16="http://schemas.microsoft.com/office/drawing/2014/main" id="{444BCBC4-067C-9E52-7C25-3E4291CF6BF1}"/>
                  </a:ext>
                </a:extLst>
              </p:cNvPr>
              <p:cNvSpPr txBox="1">
                <a:spLocks noRot="1" noChangeAspect="1" noMove="1" noResize="1" noEditPoints="1" noAdjustHandles="1" noChangeArrowheads="1" noChangeShapeType="1" noTextEdit="1"/>
              </p:cNvSpPr>
              <p:nvPr/>
            </p:nvSpPr>
            <p:spPr>
              <a:xfrm>
                <a:off x="3810502" y="5085050"/>
                <a:ext cx="2188997" cy="461665"/>
              </a:xfrm>
              <a:prstGeom prst="rect">
                <a:avLst/>
              </a:prstGeom>
              <a:blipFill>
                <a:blip r:embed="rId10"/>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18A5393-F013-8AE6-1D7B-363C82CFA11E}"/>
              </a:ext>
            </a:extLst>
          </p:cNvPr>
          <p:cNvSpPr txBox="1"/>
          <p:nvPr/>
        </p:nvSpPr>
        <p:spPr>
          <a:xfrm>
            <a:off x="4203145" y="5640088"/>
            <a:ext cx="1665841" cy="307777"/>
          </a:xfrm>
          <a:prstGeom prst="rect">
            <a:avLst/>
          </a:prstGeom>
          <a:noFill/>
        </p:spPr>
        <p:txBody>
          <a:bodyPr wrap="none" rtlCol="0">
            <a:spAutoFit/>
          </a:bodyPr>
          <a:lstStyle/>
          <a:p>
            <a:r>
              <a:rPr lang="en-US" dirty="0"/>
              <a:t>The corrected cost</a:t>
            </a:r>
          </a:p>
        </p:txBody>
      </p:sp>
      <p:pic>
        <p:nvPicPr>
          <p:cNvPr id="44" name="Picture 43" descr="A picture containing floor, indoor, wall, ground&#10;&#10;Description automatically generated">
            <a:extLst>
              <a:ext uri="{FF2B5EF4-FFF2-40B4-BE49-F238E27FC236}">
                <a16:creationId xmlns:a16="http://schemas.microsoft.com/office/drawing/2014/main" id="{54140398-497F-556C-1BCA-D806644262BD}"/>
              </a:ext>
            </a:extLst>
          </p:cNvPr>
          <p:cNvPicPr>
            <a:picLocks noChangeAspect="1"/>
          </p:cNvPicPr>
          <p:nvPr/>
        </p:nvPicPr>
        <p:blipFill>
          <a:blip r:embed="rId11"/>
          <a:stretch>
            <a:fillRect/>
          </a:stretch>
        </p:blipFill>
        <p:spPr>
          <a:xfrm>
            <a:off x="6159691" y="1242411"/>
            <a:ext cx="4393310" cy="2642262"/>
          </a:xfrm>
          <a:prstGeom prst="rect">
            <a:avLst/>
          </a:prstGeom>
        </p:spPr>
      </p:pic>
    </p:spTree>
    <p:extLst>
      <p:ext uri="{BB962C8B-B14F-4D97-AF65-F5344CB8AC3E}">
        <p14:creationId xmlns:p14="http://schemas.microsoft.com/office/powerpoint/2010/main" val="132745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UGV transportation Cost</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7" name="Group 26">
            <a:extLst>
              <a:ext uri="{FF2B5EF4-FFF2-40B4-BE49-F238E27FC236}">
                <a16:creationId xmlns:a16="http://schemas.microsoft.com/office/drawing/2014/main" id="{861C3FCA-51F2-1D5E-6EA2-19096D033998}"/>
              </a:ext>
            </a:extLst>
          </p:cNvPr>
          <p:cNvGrpSpPr/>
          <p:nvPr/>
        </p:nvGrpSpPr>
        <p:grpSpPr>
          <a:xfrm>
            <a:off x="262179" y="1204144"/>
            <a:ext cx="5160443" cy="4084574"/>
            <a:chOff x="-185831" y="890182"/>
            <a:chExt cx="6572122" cy="4650512"/>
          </a:xfrm>
        </p:grpSpPr>
        <p:sp>
          <p:nvSpPr>
            <p:cNvPr id="8" name="TextBox 7">
              <a:extLst>
                <a:ext uri="{FF2B5EF4-FFF2-40B4-BE49-F238E27FC236}">
                  <a16:creationId xmlns:a16="http://schemas.microsoft.com/office/drawing/2014/main" id="{2C20480D-7313-41CB-CA42-0D69C1C2D09D}"/>
                </a:ext>
              </a:extLst>
            </p:cNvPr>
            <p:cNvSpPr txBox="1"/>
            <p:nvPr/>
          </p:nvSpPr>
          <p:spPr>
            <a:xfrm>
              <a:off x="-185831" y="4397248"/>
              <a:ext cx="2780714" cy="420505"/>
            </a:xfrm>
            <a:prstGeom prst="rect">
              <a:avLst/>
            </a:prstGeom>
            <a:noFill/>
          </p:spPr>
          <p:txBody>
            <a:bodyPr wrap="square" rtlCol="0">
              <a:spAutoFit/>
            </a:bodyPr>
            <a:lstStyle/>
            <a:p>
              <a:r>
                <a:rPr lang="en-US" sz="900" dirty="0">
                  <a:hlinkClick r:id="rId4" tooltip="https://www.frontiersin.org/articles/10.3389/frobt.2021.616950/full"/>
                </a:rPr>
                <a:t>This Photo</a:t>
              </a:r>
              <a:r>
                <a:rPr lang="en-US" sz="900" dirty="0"/>
                <a:t> by Unknown Author is licensed under </a:t>
              </a:r>
              <a:r>
                <a:rPr lang="en-US" sz="900" dirty="0">
                  <a:hlinkClick r:id="rId5" tooltip="https://creativecommons.org/licenses/by/3.0/"/>
                </a:rPr>
                <a:t>CC BY</a:t>
              </a:r>
              <a:endParaRPr lang="en-US" sz="900" dirty="0"/>
            </a:p>
          </p:txBody>
        </p:sp>
        <p:grpSp>
          <p:nvGrpSpPr>
            <p:cNvPr id="23" name="Group 22">
              <a:extLst>
                <a:ext uri="{FF2B5EF4-FFF2-40B4-BE49-F238E27FC236}">
                  <a16:creationId xmlns:a16="http://schemas.microsoft.com/office/drawing/2014/main" id="{966D548A-91B8-B2EC-5B4E-245BB3AA7FEF}"/>
                </a:ext>
              </a:extLst>
            </p:cNvPr>
            <p:cNvGrpSpPr/>
            <p:nvPr/>
          </p:nvGrpSpPr>
          <p:grpSpPr>
            <a:xfrm>
              <a:off x="43555" y="890182"/>
              <a:ext cx="6342736" cy="4297023"/>
              <a:chOff x="262180" y="1245909"/>
              <a:chExt cx="6342736" cy="4297023"/>
            </a:xfrm>
          </p:grpSpPr>
          <p:pic>
            <p:nvPicPr>
              <p:cNvPr id="7" name="Picture 6" descr="A picture containing text, circle, diagram, map&#10;&#10;Description automatically generated">
                <a:extLst>
                  <a:ext uri="{FF2B5EF4-FFF2-40B4-BE49-F238E27FC236}">
                    <a16:creationId xmlns:a16="http://schemas.microsoft.com/office/drawing/2014/main" id="{270860CD-2C11-5C9E-813A-03012DCE60B4}"/>
                  </a:ext>
                </a:extLst>
              </p:cNvPr>
              <p:cNvPicPr>
                <a:picLocks noChangeAspect="1"/>
              </p:cNvPicPr>
              <p:nvPr/>
            </p:nvPicPr>
            <p:blipFill>
              <a:blip r:embed="rId6">
                <a:extLst>
                  <a:ext uri="{837473B0-CC2E-450A-ABE3-18F120FF3D39}">
                    <a1611:picAttrSrcUrl xmlns:a1611="http://schemas.microsoft.com/office/drawing/2016/11/main" r:id="rId4"/>
                  </a:ext>
                </a:extLst>
              </a:blip>
              <a:stretch>
                <a:fillRect/>
              </a:stretch>
            </p:blipFill>
            <p:spPr>
              <a:xfrm>
                <a:off x="262180" y="1245909"/>
                <a:ext cx="4647739" cy="3445738"/>
              </a:xfrm>
              <a:prstGeom prst="rect">
                <a:avLst/>
              </a:prstGeom>
            </p:spPr>
          </p:pic>
          <p:pic>
            <p:nvPicPr>
              <p:cNvPr id="19" name="Picture 18" descr="A picture containing person, clothing, outdoor, footwear&#10;&#10;Description automatically generated">
                <a:extLst>
                  <a:ext uri="{FF2B5EF4-FFF2-40B4-BE49-F238E27FC236}">
                    <a16:creationId xmlns:a16="http://schemas.microsoft.com/office/drawing/2014/main" id="{C9EF0195-11F2-841D-553F-179494731C6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214923" y="3291765"/>
                <a:ext cx="3389993" cy="2251167"/>
              </a:xfrm>
              <a:prstGeom prst="rect">
                <a:avLst/>
              </a:prstGeom>
            </p:spPr>
          </p:pic>
        </p:grpSp>
        <p:sp>
          <p:nvSpPr>
            <p:cNvPr id="20" name="TextBox 19">
              <a:extLst>
                <a:ext uri="{FF2B5EF4-FFF2-40B4-BE49-F238E27FC236}">
                  <a16:creationId xmlns:a16="http://schemas.microsoft.com/office/drawing/2014/main" id="{52036A3C-7936-C19C-5399-28EF63A83C6B}"/>
                </a:ext>
              </a:extLst>
            </p:cNvPr>
            <p:cNvSpPr txBox="1"/>
            <p:nvPr/>
          </p:nvSpPr>
          <p:spPr>
            <a:xfrm>
              <a:off x="2952742" y="5171362"/>
              <a:ext cx="3389993" cy="369332"/>
            </a:xfrm>
            <a:prstGeom prst="rect">
              <a:avLst/>
            </a:prstGeom>
            <a:noFill/>
          </p:spPr>
          <p:txBody>
            <a:bodyPr wrap="square" rtlCol="0">
              <a:spAutoFit/>
            </a:bodyPr>
            <a:lstStyle/>
            <a:p>
              <a:r>
                <a:rPr lang="en-US" sz="900" dirty="0">
                  <a:hlinkClick r:id="rId8" tooltip="https://griperblade.blogspot.com/2013_06_16_archive.html"/>
                </a:rPr>
                <a:t>This Photo</a:t>
              </a:r>
              <a:r>
                <a:rPr lang="en-US" sz="900" dirty="0"/>
                <a:t> by Unknown Author is licensed under </a:t>
              </a:r>
              <a:r>
                <a:rPr lang="en-US" sz="900" dirty="0">
                  <a:hlinkClick r:id="rId9" tooltip="https://creativecommons.org/licenses/by-nc-sa/3.0/"/>
                </a:rPr>
                <a:t>CC BY-SA-NC</a:t>
              </a:r>
              <a:endParaRPr lang="en-US" sz="900" dirty="0"/>
            </a:p>
          </p:txBody>
        </p:sp>
      </p:grpSp>
      <p:grpSp>
        <p:nvGrpSpPr>
          <p:cNvPr id="68" name="Group 67">
            <a:extLst>
              <a:ext uri="{FF2B5EF4-FFF2-40B4-BE49-F238E27FC236}">
                <a16:creationId xmlns:a16="http://schemas.microsoft.com/office/drawing/2014/main" id="{FE85191D-6A5F-2E2A-D69B-2312BA760B62}"/>
              </a:ext>
            </a:extLst>
          </p:cNvPr>
          <p:cNvGrpSpPr/>
          <p:nvPr/>
        </p:nvGrpSpPr>
        <p:grpSpPr>
          <a:xfrm>
            <a:off x="6590630" y="992397"/>
            <a:ext cx="3924953" cy="3097176"/>
            <a:chOff x="6887183" y="1204144"/>
            <a:chExt cx="4513634" cy="3449610"/>
          </a:xfrm>
        </p:grpSpPr>
        <p:grpSp>
          <p:nvGrpSpPr>
            <p:cNvPr id="60" name="Group 59">
              <a:extLst>
                <a:ext uri="{FF2B5EF4-FFF2-40B4-BE49-F238E27FC236}">
                  <a16:creationId xmlns:a16="http://schemas.microsoft.com/office/drawing/2014/main" id="{A67CE7AD-C6CA-AC15-9D1A-63DF7E0894E3}"/>
                </a:ext>
              </a:extLst>
            </p:cNvPr>
            <p:cNvGrpSpPr/>
            <p:nvPr/>
          </p:nvGrpSpPr>
          <p:grpSpPr>
            <a:xfrm>
              <a:off x="7383451" y="1590472"/>
              <a:ext cx="3249485" cy="2351713"/>
              <a:chOff x="7383451" y="1590472"/>
              <a:chExt cx="3249485" cy="2351713"/>
            </a:xfrm>
          </p:grpSpPr>
          <p:sp>
            <p:nvSpPr>
              <p:cNvPr id="28" name="Oval 27">
                <a:extLst>
                  <a:ext uri="{FF2B5EF4-FFF2-40B4-BE49-F238E27FC236}">
                    <a16:creationId xmlns:a16="http://schemas.microsoft.com/office/drawing/2014/main" id="{35DDEB33-0C6E-5809-722E-3ADD6DE66EB2}"/>
                  </a:ext>
                </a:extLst>
              </p:cNvPr>
              <p:cNvSpPr/>
              <p:nvPr/>
            </p:nvSpPr>
            <p:spPr>
              <a:xfrm>
                <a:off x="10448110" y="2216528"/>
                <a:ext cx="184826" cy="18482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EE1DFB1-7B1A-D19B-5812-6E203987E9C9}"/>
                  </a:ext>
                </a:extLst>
              </p:cNvPr>
              <p:cNvSpPr/>
              <p:nvPr/>
            </p:nvSpPr>
            <p:spPr>
              <a:xfrm>
                <a:off x="10382813" y="3757359"/>
                <a:ext cx="184826" cy="18482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061E658-5087-7851-2D62-142C72C211A3}"/>
                  </a:ext>
                </a:extLst>
              </p:cNvPr>
              <p:cNvSpPr/>
              <p:nvPr/>
            </p:nvSpPr>
            <p:spPr>
              <a:xfrm>
                <a:off x="7383451" y="2624937"/>
                <a:ext cx="184826" cy="18482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9643073-818C-96A9-AA3A-86DEA6B389BA}"/>
                  </a:ext>
                </a:extLst>
              </p:cNvPr>
              <p:cNvSpPr/>
              <p:nvPr/>
            </p:nvSpPr>
            <p:spPr>
              <a:xfrm>
                <a:off x="8417331" y="3620116"/>
                <a:ext cx="184826" cy="18482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47406F6-6900-DCA6-2F9C-AE3B371A61F7}"/>
                  </a:ext>
                </a:extLst>
              </p:cNvPr>
              <p:cNvSpPr/>
              <p:nvPr/>
            </p:nvSpPr>
            <p:spPr>
              <a:xfrm>
                <a:off x="9639950" y="2798129"/>
                <a:ext cx="184826" cy="18482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31E15BD-A110-F140-EB87-A97339FEFAF1}"/>
                  </a:ext>
                </a:extLst>
              </p:cNvPr>
              <p:cNvSpPr/>
              <p:nvPr/>
            </p:nvSpPr>
            <p:spPr>
              <a:xfrm>
                <a:off x="8761537" y="1590472"/>
                <a:ext cx="184826" cy="18482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50" name="Connector: Curved 49">
                <a:extLst>
                  <a:ext uri="{FF2B5EF4-FFF2-40B4-BE49-F238E27FC236}">
                    <a16:creationId xmlns:a16="http://schemas.microsoft.com/office/drawing/2014/main" id="{727F9CD3-348F-B645-FF95-4CF88CBC7152}"/>
                  </a:ext>
                </a:extLst>
              </p:cNvPr>
              <p:cNvCxnSpPr>
                <a:stCxn id="36" idx="4"/>
              </p:cNvCxnSpPr>
              <p:nvPr/>
            </p:nvCxnSpPr>
            <p:spPr>
              <a:xfrm>
                <a:off x="7475864" y="2798129"/>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2A955B2F-5525-C327-17A0-3E54E8C613EB}"/>
                  </a:ext>
                </a:extLst>
              </p:cNvPr>
              <p:cNvCxnSpPr>
                <a:cxnSpLocks/>
                <a:stCxn id="28" idx="2"/>
                <a:endCxn id="46" idx="6"/>
              </p:cNvCxnSpPr>
              <p:nvPr/>
            </p:nvCxnSpPr>
            <p:spPr>
              <a:xfrm rot="10800000">
                <a:off x="8946364" y="1682885"/>
                <a:ext cx="1501747" cy="6260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D90DA1FD-91C7-55C9-AE7A-9D4F662EE145}"/>
                  </a:ext>
                </a:extLst>
              </p:cNvPr>
              <p:cNvCxnSpPr>
                <a:cxnSpLocks/>
                <a:stCxn id="34" idx="2"/>
                <a:endCxn id="44" idx="3"/>
              </p:cNvCxnSpPr>
              <p:nvPr/>
            </p:nvCxnSpPr>
            <p:spPr>
              <a:xfrm rot="10800000">
                <a:off x="9667017" y="2955888"/>
                <a:ext cx="715796" cy="8938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0218EE-759E-EDC1-48C3-825F7F49084F}"/>
                    </a:ext>
                  </a:extLst>
                </p:cNvPr>
                <p:cNvSpPr txBox="1"/>
                <p:nvPr/>
              </p:nvSpPr>
              <p:spPr>
                <a:xfrm>
                  <a:off x="7151575" y="2224878"/>
                  <a:ext cx="442685" cy="327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𝑠</m:t>
                                </m:r>
                              </m:sub>
                            </m:sSub>
                          </m:sub>
                        </m:sSub>
                      </m:oMath>
                    </m:oMathPara>
                  </a14:m>
                  <a:endParaRPr lang="en-US" dirty="0"/>
                </a:p>
              </p:txBody>
            </p:sp>
          </mc:Choice>
          <mc:Fallback xmlns="">
            <p:sp>
              <p:nvSpPr>
                <p:cNvPr id="61" name="TextBox 60">
                  <a:extLst>
                    <a:ext uri="{FF2B5EF4-FFF2-40B4-BE49-F238E27FC236}">
                      <a16:creationId xmlns:a16="http://schemas.microsoft.com/office/drawing/2014/main" id="{F50218EE-759E-EDC1-48C3-825F7F49084F}"/>
                    </a:ext>
                  </a:extLst>
                </p:cNvPr>
                <p:cNvSpPr txBox="1">
                  <a:spLocks noRot="1" noChangeAspect="1" noMove="1" noResize="1" noEditPoints="1" noAdjustHandles="1" noChangeArrowheads="1" noChangeShapeType="1" noTextEdit="1"/>
                </p:cNvSpPr>
                <p:nvPr/>
              </p:nvSpPr>
              <p:spPr>
                <a:xfrm>
                  <a:off x="7151575" y="2224878"/>
                  <a:ext cx="442685" cy="327334"/>
                </a:xfrm>
                <a:prstGeom prst="rect">
                  <a:avLst/>
                </a:prstGeom>
                <a:blipFill>
                  <a:blip r:embed="rId10"/>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0B6F71F-FFB7-5577-238E-7CC2F52F409A}"/>
                    </a:ext>
                  </a:extLst>
                </p:cNvPr>
                <p:cNvSpPr txBox="1"/>
                <p:nvPr/>
              </p:nvSpPr>
              <p:spPr>
                <a:xfrm>
                  <a:off x="10444174" y="3942185"/>
                  <a:ext cx="442685" cy="327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3</m:t>
                                </m:r>
                              </m:e>
                              <m:sub>
                                <m:r>
                                  <a:rPr lang="en-US" b="0" i="1" smtClean="0">
                                    <a:latin typeface="Cambria Math" panose="02040503050406030204" pitchFamily="18" charset="0"/>
                                  </a:rPr>
                                  <m:t>𝑠</m:t>
                                </m:r>
                              </m:sub>
                            </m:sSub>
                          </m:sub>
                        </m:sSub>
                      </m:oMath>
                    </m:oMathPara>
                  </a14:m>
                  <a:endParaRPr lang="en-US" dirty="0"/>
                </a:p>
              </p:txBody>
            </p:sp>
          </mc:Choice>
          <mc:Fallback xmlns="">
            <p:sp>
              <p:nvSpPr>
                <p:cNvPr id="62" name="TextBox 61">
                  <a:extLst>
                    <a:ext uri="{FF2B5EF4-FFF2-40B4-BE49-F238E27FC236}">
                      <a16:creationId xmlns:a16="http://schemas.microsoft.com/office/drawing/2014/main" id="{90B6F71F-FFB7-5577-238E-7CC2F52F409A}"/>
                    </a:ext>
                  </a:extLst>
                </p:cNvPr>
                <p:cNvSpPr txBox="1">
                  <a:spLocks noRot="1" noChangeAspect="1" noMove="1" noResize="1" noEditPoints="1" noAdjustHandles="1" noChangeArrowheads="1" noChangeShapeType="1" noTextEdit="1"/>
                </p:cNvSpPr>
                <p:nvPr/>
              </p:nvSpPr>
              <p:spPr>
                <a:xfrm>
                  <a:off x="10444174" y="3942185"/>
                  <a:ext cx="442685" cy="327334"/>
                </a:xfrm>
                <a:prstGeom prst="rect">
                  <a:avLst/>
                </a:prstGeom>
                <a:blipFill>
                  <a:blip r:embed="rId11"/>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88038A1-2749-918B-1661-E55DBE7B4E92}"/>
                    </a:ext>
                  </a:extLst>
                </p:cNvPr>
                <p:cNvSpPr txBox="1"/>
                <p:nvPr/>
              </p:nvSpPr>
              <p:spPr>
                <a:xfrm>
                  <a:off x="10572304" y="1842024"/>
                  <a:ext cx="442685" cy="327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2</m:t>
                                </m:r>
                              </m:e>
                              <m:sub>
                                <m:r>
                                  <a:rPr lang="en-US" b="0" i="1" smtClean="0">
                                    <a:latin typeface="Cambria Math" panose="02040503050406030204" pitchFamily="18" charset="0"/>
                                  </a:rPr>
                                  <m:t>𝑠</m:t>
                                </m:r>
                              </m:sub>
                            </m:sSub>
                          </m:sub>
                        </m:sSub>
                      </m:oMath>
                    </m:oMathPara>
                  </a14:m>
                  <a:endParaRPr lang="en-US" dirty="0"/>
                </a:p>
              </p:txBody>
            </p:sp>
          </mc:Choice>
          <mc:Fallback xmlns="">
            <p:sp>
              <p:nvSpPr>
                <p:cNvPr id="63" name="TextBox 62">
                  <a:extLst>
                    <a:ext uri="{FF2B5EF4-FFF2-40B4-BE49-F238E27FC236}">
                      <a16:creationId xmlns:a16="http://schemas.microsoft.com/office/drawing/2014/main" id="{E88038A1-2749-918B-1661-E55DBE7B4E92}"/>
                    </a:ext>
                  </a:extLst>
                </p:cNvPr>
                <p:cNvSpPr txBox="1">
                  <a:spLocks noRot="1" noChangeAspect="1" noMove="1" noResize="1" noEditPoints="1" noAdjustHandles="1" noChangeArrowheads="1" noChangeShapeType="1" noTextEdit="1"/>
                </p:cNvSpPr>
                <p:nvPr/>
              </p:nvSpPr>
              <p:spPr>
                <a:xfrm>
                  <a:off x="10572304" y="1842024"/>
                  <a:ext cx="442685" cy="327334"/>
                </a:xfrm>
                <a:prstGeom prst="rect">
                  <a:avLst/>
                </a:prstGeom>
                <a:blipFill>
                  <a:blip r:embed="rId12"/>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11B43F8-DF55-009A-73B4-2570A7ADB1CA}"/>
                    </a:ext>
                  </a:extLst>
                </p:cNvPr>
                <p:cNvSpPr txBox="1"/>
                <p:nvPr/>
              </p:nvSpPr>
              <p:spPr>
                <a:xfrm>
                  <a:off x="8288401" y="3923664"/>
                  <a:ext cx="458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r>
                              <a:rPr lang="en-US" b="0" i="1" smtClean="0">
                                <a:latin typeface="Cambria Math" panose="02040503050406030204" pitchFamily="18" charset="0"/>
                              </a:rPr>
                              <m:t>𝑒</m:t>
                            </m:r>
                          </m:sub>
                        </m:sSub>
                      </m:oMath>
                    </m:oMathPara>
                  </a14:m>
                  <a:endParaRPr lang="en-US" dirty="0"/>
                </a:p>
              </p:txBody>
            </p:sp>
          </mc:Choice>
          <mc:Fallback xmlns="">
            <p:sp>
              <p:nvSpPr>
                <p:cNvPr id="64" name="TextBox 63">
                  <a:extLst>
                    <a:ext uri="{FF2B5EF4-FFF2-40B4-BE49-F238E27FC236}">
                      <a16:creationId xmlns:a16="http://schemas.microsoft.com/office/drawing/2014/main" id="{A11B43F8-DF55-009A-73B4-2570A7ADB1CA}"/>
                    </a:ext>
                  </a:extLst>
                </p:cNvPr>
                <p:cNvSpPr txBox="1">
                  <a:spLocks noRot="1" noChangeAspect="1" noMove="1" noResize="1" noEditPoints="1" noAdjustHandles="1" noChangeArrowheads="1" noChangeShapeType="1" noTextEdit="1"/>
                </p:cNvSpPr>
                <p:nvPr/>
              </p:nvSpPr>
              <p:spPr>
                <a:xfrm>
                  <a:off x="8288401" y="3923664"/>
                  <a:ext cx="458844" cy="307777"/>
                </a:xfrm>
                <a:prstGeom prst="rect">
                  <a:avLst/>
                </a:prstGeom>
                <a:blipFill>
                  <a:blip r:embed="rId13"/>
                  <a:stretch>
                    <a:fillRect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437B56B-AD44-4925-CF71-96CAD5498835}"/>
                    </a:ext>
                  </a:extLst>
                </p:cNvPr>
                <p:cNvSpPr txBox="1"/>
                <p:nvPr/>
              </p:nvSpPr>
              <p:spPr>
                <a:xfrm>
                  <a:off x="9267107" y="2484092"/>
                  <a:ext cx="46301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r>
                              <a:rPr lang="en-US" b="0" i="1" smtClean="0">
                                <a:latin typeface="Cambria Math" panose="02040503050406030204" pitchFamily="18" charset="0"/>
                              </a:rPr>
                              <m:t>𝑒</m:t>
                            </m:r>
                          </m:sub>
                        </m:sSub>
                      </m:oMath>
                    </m:oMathPara>
                  </a14:m>
                  <a:endParaRPr lang="en-US" dirty="0"/>
                </a:p>
              </p:txBody>
            </p:sp>
          </mc:Choice>
          <mc:Fallback xmlns="">
            <p:sp>
              <p:nvSpPr>
                <p:cNvPr id="65" name="TextBox 64">
                  <a:extLst>
                    <a:ext uri="{FF2B5EF4-FFF2-40B4-BE49-F238E27FC236}">
                      <a16:creationId xmlns:a16="http://schemas.microsoft.com/office/drawing/2014/main" id="{1437B56B-AD44-4925-CF71-96CAD5498835}"/>
                    </a:ext>
                  </a:extLst>
                </p:cNvPr>
                <p:cNvSpPr txBox="1">
                  <a:spLocks noRot="1" noChangeAspect="1" noMove="1" noResize="1" noEditPoints="1" noAdjustHandles="1" noChangeArrowheads="1" noChangeShapeType="1" noTextEdit="1"/>
                </p:cNvSpPr>
                <p:nvPr/>
              </p:nvSpPr>
              <p:spPr>
                <a:xfrm>
                  <a:off x="9267107" y="2484092"/>
                  <a:ext cx="463012" cy="307777"/>
                </a:xfrm>
                <a:prstGeom prst="rect">
                  <a:avLst/>
                </a:prstGeom>
                <a:blipFill>
                  <a:blip r:embed="rId14"/>
                  <a:stretch>
                    <a:fillRect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AF75A61-6297-3997-4EF9-B5E8536B363A}"/>
                    </a:ext>
                  </a:extLst>
                </p:cNvPr>
                <p:cNvSpPr txBox="1"/>
                <p:nvPr/>
              </p:nvSpPr>
              <p:spPr>
                <a:xfrm>
                  <a:off x="8310732" y="1390220"/>
                  <a:ext cx="46301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r>
                              <a:rPr lang="en-US" b="0" i="1" smtClean="0">
                                <a:latin typeface="Cambria Math" panose="02040503050406030204" pitchFamily="18" charset="0"/>
                              </a:rPr>
                              <m:t>𝑒</m:t>
                            </m:r>
                          </m:sub>
                        </m:sSub>
                      </m:oMath>
                    </m:oMathPara>
                  </a14:m>
                  <a:endParaRPr lang="en-US" dirty="0"/>
                </a:p>
              </p:txBody>
            </p:sp>
          </mc:Choice>
          <mc:Fallback xmlns="">
            <p:sp>
              <p:nvSpPr>
                <p:cNvPr id="66" name="TextBox 65">
                  <a:extLst>
                    <a:ext uri="{FF2B5EF4-FFF2-40B4-BE49-F238E27FC236}">
                      <a16:creationId xmlns:a16="http://schemas.microsoft.com/office/drawing/2014/main" id="{FAF75A61-6297-3997-4EF9-B5E8536B363A}"/>
                    </a:ext>
                  </a:extLst>
                </p:cNvPr>
                <p:cNvSpPr txBox="1">
                  <a:spLocks noRot="1" noChangeAspect="1" noMove="1" noResize="1" noEditPoints="1" noAdjustHandles="1" noChangeArrowheads="1" noChangeShapeType="1" noTextEdit="1"/>
                </p:cNvSpPr>
                <p:nvPr/>
              </p:nvSpPr>
              <p:spPr>
                <a:xfrm>
                  <a:off x="8310732" y="1390220"/>
                  <a:ext cx="463012" cy="307777"/>
                </a:xfrm>
                <a:prstGeom prst="rect">
                  <a:avLst/>
                </a:prstGeom>
                <a:blipFill>
                  <a:blip r:embed="rId15"/>
                  <a:stretch>
                    <a:fillRect b="-19565"/>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87CDCE11-DB92-F2FF-2B1B-2FA9DEB36538}"/>
                </a:ext>
              </a:extLst>
            </p:cNvPr>
            <p:cNvSpPr/>
            <p:nvPr/>
          </p:nvSpPr>
          <p:spPr>
            <a:xfrm>
              <a:off x="6887183" y="1204144"/>
              <a:ext cx="4513634" cy="34496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7CB8E20-2C53-953A-59D4-90934FF04AEA}"/>
                  </a:ext>
                </a:extLst>
              </p:cNvPr>
              <p:cNvSpPr txBox="1"/>
              <p:nvPr/>
            </p:nvSpPr>
            <p:spPr>
              <a:xfrm>
                <a:off x="7076246" y="4252450"/>
                <a:ext cx="2865272" cy="7643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𝑪</m:t>
                          </m:r>
                        </m:e>
                        <m:sub>
                          <m:d>
                            <m:dPr>
                              <m:begChr m:val="{"/>
                              <m:endChr m:val="}"/>
                              <m:ctrlPr>
                                <a:rPr lang="en-US" sz="1800" b="1" i="1" smtClean="0">
                                  <a:latin typeface="Cambria Math" panose="02040503050406030204" pitchFamily="18" charset="0"/>
                                </a:rPr>
                              </m:ctrlPr>
                            </m:dPr>
                            <m:e>
                              <m:r>
                                <a:rPr lang="en-US" sz="1800" b="1" i="1" smtClean="0">
                                  <a:latin typeface="Cambria Math" panose="02040503050406030204" pitchFamily="18" charset="0"/>
                                </a:rPr>
                                <m:t>𝒖𝒈𝒗</m:t>
                              </m:r>
                            </m:e>
                          </m:d>
                        </m:sub>
                      </m:sSub>
                      <m:r>
                        <a:rPr lang="en-US" sz="1800" b="1" i="1" smtClean="0">
                          <a:latin typeface="Cambria Math" panose="02040503050406030204" pitchFamily="18" charset="0"/>
                        </a:rPr>
                        <m:t>=</m:t>
                      </m:r>
                      <m:r>
                        <a:rPr lang="en-US" sz="1800" b="1" i="1" smtClean="0">
                          <a:latin typeface="Cambria Math" panose="02040503050406030204" pitchFamily="18" charset="0"/>
                        </a:rPr>
                        <m:t>𝜶</m:t>
                      </m:r>
                      <m:nary>
                        <m:naryPr>
                          <m:chr m:val="∑"/>
                          <m:supHide m:val="on"/>
                          <m:ctrlPr>
                            <a:rPr lang="en-US" sz="1800" b="1" i="1" smtClean="0">
                              <a:latin typeface="Cambria Math" panose="02040503050406030204" pitchFamily="18" charset="0"/>
                            </a:rPr>
                          </m:ctrlPr>
                        </m:naryPr>
                        <m:sub>
                          <m:r>
                            <m:rPr>
                              <m:brk m:alnAt="7"/>
                            </m:rPr>
                            <a:rPr lang="en-US" sz="1800" b="1" i="1" smtClean="0">
                              <a:latin typeface="Cambria Math" panose="02040503050406030204" pitchFamily="18" charset="0"/>
                            </a:rPr>
                            <m:t>𝒊</m:t>
                          </m:r>
                        </m:sub>
                        <m:sup/>
                        <m:e>
                          <m:sSup>
                            <m:sSupPr>
                              <m:ctrlPr>
                                <a:rPr lang="en-US" sz="1800" b="1" i="1" smtClean="0">
                                  <a:latin typeface="Cambria Math" panose="02040503050406030204" pitchFamily="18" charset="0"/>
                                </a:rPr>
                              </m:ctrlPr>
                            </m:sSupPr>
                            <m:e>
                              <m:d>
                                <m:dPr>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𝒇</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𝒊</m:t>
                                          </m:r>
                                        </m:e>
                                        <m:sub>
                                          <m:r>
                                            <a:rPr lang="en-US" sz="1800" b="1" i="1" smtClean="0">
                                              <a:latin typeface="Cambria Math" panose="02040503050406030204" pitchFamily="18" charset="0"/>
                                            </a:rPr>
                                            <m:t>𝒆</m:t>
                                          </m:r>
                                        </m:sub>
                                      </m:sSub>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𝒇</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𝒊</m:t>
                                          </m:r>
                                        </m:e>
                                        <m:sub>
                                          <m:r>
                                            <a:rPr lang="en-US" sz="1800" b="1" i="1" smtClean="0">
                                              <a:latin typeface="Cambria Math" panose="02040503050406030204" pitchFamily="18" charset="0"/>
                                            </a:rPr>
                                            <m:t>𝒔</m:t>
                                          </m:r>
                                        </m:sub>
                                      </m:sSub>
                                    </m:sub>
                                  </m:sSub>
                                </m:e>
                              </m:d>
                            </m:e>
                            <m:sup>
                              <m:r>
                                <a:rPr lang="en-US" sz="1800" b="1" i="1" smtClean="0">
                                  <a:latin typeface="Cambria Math" panose="02040503050406030204" pitchFamily="18" charset="0"/>
                                </a:rPr>
                                <m:t>𝟐</m:t>
                              </m:r>
                            </m:sup>
                          </m:sSup>
                        </m:e>
                      </m:nary>
                    </m:oMath>
                  </m:oMathPara>
                </a14:m>
                <a:endParaRPr lang="en-US" sz="1800" b="1" dirty="0"/>
              </a:p>
            </p:txBody>
          </p:sp>
        </mc:Choice>
        <mc:Fallback xmlns="">
          <p:sp>
            <p:nvSpPr>
              <p:cNvPr id="69" name="TextBox 68">
                <a:extLst>
                  <a:ext uri="{FF2B5EF4-FFF2-40B4-BE49-F238E27FC236}">
                    <a16:creationId xmlns:a16="http://schemas.microsoft.com/office/drawing/2014/main" id="{67CB8E20-2C53-953A-59D4-90934FF04AEA}"/>
                  </a:ext>
                </a:extLst>
              </p:cNvPr>
              <p:cNvSpPr txBox="1">
                <a:spLocks noRot="1" noChangeAspect="1" noMove="1" noResize="1" noEditPoints="1" noAdjustHandles="1" noChangeArrowheads="1" noChangeShapeType="1" noTextEdit="1"/>
              </p:cNvSpPr>
              <p:nvPr/>
            </p:nvSpPr>
            <p:spPr>
              <a:xfrm>
                <a:off x="7076246" y="4252450"/>
                <a:ext cx="2865272" cy="76431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B00CE6E-9F1A-450D-39E6-F788FE225B87}"/>
                  </a:ext>
                </a:extLst>
              </p:cNvPr>
              <p:cNvSpPr txBox="1"/>
              <p:nvPr/>
            </p:nvSpPr>
            <p:spPr>
              <a:xfrm>
                <a:off x="7697423" y="5118269"/>
                <a:ext cx="1711366" cy="307777"/>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𝛼</m:t>
                    </m:r>
                  </m:oMath>
                </a14:m>
                <a:r>
                  <a:rPr lang="en-US" dirty="0"/>
                  <a:t> : UGV cost factor</a:t>
                </a:r>
              </a:p>
            </p:txBody>
          </p:sp>
        </mc:Choice>
        <mc:Fallback xmlns="">
          <p:sp>
            <p:nvSpPr>
              <p:cNvPr id="70" name="TextBox 69">
                <a:extLst>
                  <a:ext uri="{FF2B5EF4-FFF2-40B4-BE49-F238E27FC236}">
                    <a16:creationId xmlns:a16="http://schemas.microsoft.com/office/drawing/2014/main" id="{2B00CE6E-9F1A-450D-39E6-F788FE225B87}"/>
                  </a:ext>
                </a:extLst>
              </p:cNvPr>
              <p:cNvSpPr txBox="1">
                <a:spLocks noRot="1" noChangeAspect="1" noMove="1" noResize="1" noEditPoints="1" noAdjustHandles="1" noChangeArrowheads="1" noChangeShapeType="1" noTextEdit="1"/>
              </p:cNvSpPr>
              <p:nvPr/>
            </p:nvSpPr>
            <p:spPr>
              <a:xfrm>
                <a:off x="7697423" y="5118269"/>
                <a:ext cx="1711366" cy="307777"/>
              </a:xfrm>
              <a:prstGeom prst="rect">
                <a:avLst/>
              </a:prstGeom>
              <a:blipFill>
                <a:blip r:embed="rId17"/>
                <a:stretch>
                  <a:fillRect t="-4000" r="-357" b="-20000"/>
                </a:stretch>
              </a:blipFill>
            </p:spPr>
            <p:txBody>
              <a:bodyPr/>
              <a:lstStyle/>
              <a:p>
                <a:r>
                  <a:rPr lang="en-US">
                    <a:noFill/>
                  </a:rPr>
                  <a:t> </a:t>
                </a:r>
              </a:p>
            </p:txBody>
          </p:sp>
        </mc:Fallback>
      </mc:AlternateContent>
    </p:spTree>
    <p:extLst>
      <p:ext uri="{BB962C8B-B14F-4D97-AF65-F5344CB8AC3E}">
        <p14:creationId xmlns:p14="http://schemas.microsoft.com/office/powerpoint/2010/main" val="2559435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Scenario </a:t>
            </a:r>
            <a:r>
              <a:rPr lang="en-US" sz="2400" dirty="0">
                <a:solidFill>
                  <a:srgbClr val="FFFFFF"/>
                </a:solidFill>
                <a:ea typeface="Helvetica Neue Light"/>
                <a:cs typeface="Helvetica Neue Light"/>
                <a:sym typeface="Helvetica Neue Light"/>
              </a:rPr>
              <a:t>7</a:t>
            </a: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 (Adding blocks)</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3" name="Group 22">
            <a:extLst>
              <a:ext uri="{FF2B5EF4-FFF2-40B4-BE49-F238E27FC236}">
                <a16:creationId xmlns:a16="http://schemas.microsoft.com/office/drawing/2014/main" id="{0A795473-52B1-356A-2729-FDB469AC6568}"/>
              </a:ext>
            </a:extLst>
          </p:cNvPr>
          <p:cNvGrpSpPr/>
          <p:nvPr/>
        </p:nvGrpSpPr>
        <p:grpSpPr>
          <a:xfrm>
            <a:off x="6426534" y="1113777"/>
            <a:ext cx="5223319" cy="5240380"/>
            <a:chOff x="6426534" y="1113777"/>
            <a:chExt cx="5223319" cy="5240380"/>
          </a:xfrm>
        </p:grpSpPr>
        <p:pic>
          <p:nvPicPr>
            <p:cNvPr id="19" name="Picture 18">
              <a:extLst>
                <a:ext uri="{FF2B5EF4-FFF2-40B4-BE49-F238E27FC236}">
                  <a16:creationId xmlns:a16="http://schemas.microsoft.com/office/drawing/2014/main" id="{CEDD8CCE-EDDB-E899-CE0C-F8D892DC2DFF}"/>
                </a:ext>
              </a:extLst>
            </p:cNvPr>
            <p:cNvPicPr>
              <a:picLocks noChangeAspect="1"/>
            </p:cNvPicPr>
            <p:nvPr/>
          </p:nvPicPr>
          <p:blipFill>
            <a:blip r:embed="rId4"/>
            <a:stretch>
              <a:fillRect/>
            </a:stretch>
          </p:blipFill>
          <p:spPr>
            <a:xfrm>
              <a:off x="6426534" y="1113777"/>
              <a:ext cx="5209418" cy="5240380"/>
            </a:xfrm>
            <a:prstGeom prst="rect">
              <a:avLst/>
            </a:prstGeom>
          </p:spPr>
        </p:pic>
        <p:grpSp>
          <p:nvGrpSpPr>
            <p:cNvPr id="13" name="Group 12">
              <a:extLst>
                <a:ext uri="{FF2B5EF4-FFF2-40B4-BE49-F238E27FC236}">
                  <a16:creationId xmlns:a16="http://schemas.microsoft.com/office/drawing/2014/main" id="{608ECEDB-A200-E6D7-71A6-103E8D8CEBDE}"/>
                </a:ext>
              </a:extLst>
            </p:cNvPr>
            <p:cNvGrpSpPr/>
            <p:nvPr/>
          </p:nvGrpSpPr>
          <p:grpSpPr>
            <a:xfrm>
              <a:off x="9639950" y="1469096"/>
              <a:ext cx="2009903" cy="1225466"/>
              <a:chOff x="9639950" y="1469096"/>
              <a:chExt cx="2009903" cy="1225466"/>
            </a:xfrm>
          </p:grpSpPr>
          <p:cxnSp>
            <p:nvCxnSpPr>
              <p:cNvPr id="6" name="Straight Arrow Connector 5">
                <a:extLst>
                  <a:ext uri="{FF2B5EF4-FFF2-40B4-BE49-F238E27FC236}">
                    <a16:creationId xmlns:a16="http://schemas.microsoft.com/office/drawing/2014/main" id="{571FBFCA-DF68-EEA4-B82D-0291B28082A1}"/>
                  </a:ext>
                </a:extLst>
              </p:cNvPr>
              <p:cNvCxnSpPr/>
              <p:nvPr/>
            </p:nvCxnSpPr>
            <p:spPr>
              <a:xfrm flipV="1">
                <a:off x="9786026" y="1799617"/>
                <a:ext cx="860743" cy="74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D8832D4-D488-A87C-5291-071DCBB53D60}"/>
                  </a:ext>
                </a:extLst>
              </p:cNvPr>
              <p:cNvSpPr txBox="1"/>
              <p:nvPr/>
            </p:nvSpPr>
            <p:spPr>
              <a:xfrm>
                <a:off x="9940731" y="1469096"/>
                <a:ext cx="1709122" cy="307777"/>
              </a:xfrm>
              <a:prstGeom prst="rect">
                <a:avLst/>
              </a:prstGeom>
              <a:noFill/>
            </p:spPr>
            <p:txBody>
              <a:bodyPr wrap="none" rtlCol="0">
                <a:spAutoFit/>
              </a:bodyPr>
              <a:lstStyle/>
              <a:p>
                <a:r>
                  <a:rPr lang="en-US" dirty="0"/>
                  <a:t>Initial UGV location</a:t>
                </a:r>
              </a:p>
            </p:txBody>
          </p:sp>
          <p:sp>
            <p:nvSpPr>
              <p:cNvPr id="2" name="Oval 1">
                <a:extLst>
                  <a:ext uri="{FF2B5EF4-FFF2-40B4-BE49-F238E27FC236}">
                    <a16:creationId xmlns:a16="http://schemas.microsoft.com/office/drawing/2014/main" id="{FF71CB11-3045-4251-14AE-E29CE6707E87}"/>
                  </a:ext>
                </a:extLst>
              </p:cNvPr>
              <p:cNvSpPr/>
              <p:nvPr/>
            </p:nvSpPr>
            <p:spPr>
              <a:xfrm>
                <a:off x="9639950" y="2568102"/>
                <a:ext cx="146076" cy="12646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7F7F2289-9BB9-175D-6496-63E0A00CB9A6}"/>
              </a:ext>
            </a:extLst>
          </p:cNvPr>
          <p:cNvGrpSpPr/>
          <p:nvPr/>
        </p:nvGrpSpPr>
        <p:grpSpPr>
          <a:xfrm>
            <a:off x="388892" y="1093805"/>
            <a:ext cx="5285495" cy="5240380"/>
            <a:chOff x="388892" y="1093805"/>
            <a:chExt cx="5285495" cy="5240380"/>
          </a:xfrm>
        </p:grpSpPr>
        <p:pic>
          <p:nvPicPr>
            <p:cNvPr id="9" name="Picture 8">
              <a:extLst>
                <a:ext uri="{FF2B5EF4-FFF2-40B4-BE49-F238E27FC236}">
                  <a16:creationId xmlns:a16="http://schemas.microsoft.com/office/drawing/2014/main" id="{E616A235-A0C7-BB2A-63FE-713E1665F902}"/>
                </a:ext>
              </a:extLst>
            </p:cNvPr>
            <p:cNvPicPr>
              <a:picLocks noChangeAspect="1"/>
            </p:cNvPicPr>
            <p:nvPr/>
          </p:nvPicPr>
          <p:blipFill>
            <a:blip r:embed="rId5"/>
            <a:stretch>
              <a:fillRect/>
            </a:stretch>
          </p:blipFill>
          <p:spPr>
            <a:xfrm>
              <a:off x="388892" y="1093805"/>
              <a:ext cx="5232605" cy="5240380"/>
            </a:xfrm>
            <a:prstGeom prst="rect">
              <a:avLst/>
            </a:prstGeom>
          </p:spPr>
        </p:pic>
        <p:grpSp>
          <p:nvGrpSpPr>
            <p:cNvPr id="14" name="Group 13">
              <a:extLst>
                <a:ext uri="{FF2B5EF4-FFF2-40B4-BE49-F238E27FC236}">
                  <a16:creationId xmlns:a16="http://schemas.microsoft.com/office/drawing/2014/main" id="{5DE457E6-48F0-288F-8C4F-0A7B521D363A}"/>
                </a:ext>
              </a:extLst>
            </p:cNvPr>
            <p:cNvGrpSpPr/>
            <p:nvPr/>
          </p:nvGrpSpPr>
          <p:grpSpPr>
            <a:xfrm>
              <a:off x="3664484" y="1359605"/>
              <a:ext cx="2009903" cy="1225466"/>
              <a:chOff x="9639950" y="1469096"/>
              <a:chExt cx="2009903" cy="1225466"/>
            </a:xfrm>
          </p:grpSpPr>
          <p:cxnSp>
            <p:nvCxnSpPr>
              <p:cNvPr id="20" name="Straight Arrow Connector 19">
                <a:extLst>
                  <a:ext uri="{FF2B5EF4-FFF2-40B4-BE49-F238E27FC236}">
                    <a16:creationId xmlns:a16="http://schemas.microsoft.com/office/drawing/2014/main" id="{272B8F0C-3FB6-74B9-DBC7-720427D34F66}"/>
                  </a:ext>
                </a:extLst>
              </p:cNvPr>
              <p:cNvCxnSpPr/>
              <p:nvPr/>
            </p:nvCxnSpPr>
            <p:spPr>
              <a:xfrm flipV="1">
                <a:off x="9786026" y="1799617"/>
                <a:ext cx="860743" cy="74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25192D4-5CA9-4149-47B2-9DC0770BB465}"/>
                  </a:ext>
                </a:extLst>
              </p:cNvPr>
              <p:cNvSpPr txBox="1"/>
              <p:nvPr/>
            </p:nvSpPr>
            <p:spPr>
              <a:xfrm>
                <a:off x="9940731" y="1469096"/>
                <a:ext cx="1709122" cy="307777"/>
              </a:xfrm>
              <a:prstGeom prst="rect">
                <a:avLst/>
              </a:prstGeom>
              <a:noFill/>
            </p:spPr>
            <p:txBody>
              <a:bodyPr wrap="none" rtlCol="0">
                <a:spAutoFit/>
              </a:bodyPr>
              <a:lstStyle/>
              <a:p>
                <a:r>
                  <a:rPr lang="en-US" dirty="0"/>
                  <a:t>Initial UGV location</a:t>
                </a:r>
              </a:p>
            </p:txBody>
          </p:sp>
          <p:sp>
            <p:nvSpPr>
              <p:cNvPr id="22" name="Oval 21">
                <a:extLst>
                  <a:ext uri="{FF2B5EF4-FFF2-40B4-BE49-F238E27FC236}">
                    <a16:creationId xmlns:a16="http://schemas.microsoft.com/office/drawing/2014/main" id="{68917C94-92B9-668C-CE84-2098CB5DC757}"/>
                  </a:ext>
                </a:extLst>
              </p:cNvPr>
              <p:cNvSpPr/>
              <p:nvPr/>
            </p:nvSpPr>
            <p:spPr>
              <a:xfrm>
                <a:off x="9639950" y="2568102"/>
                <a:ext cx="146076" cy="12646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BC4CD734-AEC3-8361-B878-FB6B987C2B2D}"/>
              </a:ext>
            </a:extLst>
          </p:cNvPr>
          <p:cNvSpPr txBox="1"/>
          <p:nvPr/>
        </p:nvSpPr>
        <p:spPr>
          <a:xfrm>
            <a:off x="5392297" y="2879388"/>
            <a:ext cx="699257" cy="954107"/>
          </a:xfrm>
          <a:prstGeom prst="rect">
            <a:avLst/>
          </a:prstGeom>
          <a:noFill/>
        </p:spPr>
        <p:txBody>
          <a:bodyPr wrap="square" rtlCol="0">
            <a:spAutoFit/>
          </a:bodyPr>
          <a:lstStyle/>
          <a:p>
            <a:r>
              <a:rPr lang="en-US" b="1" dirty="0">
                <a:solidFill>
                  <a:srgbClr val="FF0000"/>
                </a:solidFill>
              </a:rPr>
              <a:t>UGV cost factor= 0</a:t>
            </a:r>
          </a:p>
        </p:txBody>
      </p:sp>
      <p:sp>
        <p:nvSpPr>
          <p:cNvPr id="26" name="TextBox 25">
            <a:extLst>
              <a:ext uri="{FF2B5EF4-FFF2-40B4-BE49-F238E27FC236}">
                <a16:creationId xmlns:a16="http://schemas.microsoft.com/office/drawing/2014/main" id="{869D2FA6-9BD1-FA5D-4789-7C14C9E5A249}"/>
              </a:ext>
            </a:extLst>
          </p:cNvPr>
          <p:cNvSpPr txBox="1"/>
          <p:nvPr/>
        </p:nvSpPr>
        <p:spPr>
          <a:xfrm>
            <a:off x="11357838" y="2951946"/>
            <a:ext cx="699257" cy="954107"/>
          </a:xfrm>
          <a:prstGeom prst="rect">
            <a:avLst/>
          </a:prstGeom>
          <a:noFill/>
        </p:spPr>
        <p:txBody>
          <a:bodyPr wrap="square" rtlCol="0">
            <a:spAutoFit/>
          </a:bodyPr>
          <a:lstStyle/>
          <a:p>
            <a:r>
              <a:rPr lang="en-US" b="1" dirty="0">
                <a:solidFill>
                  <a:srgbClr val="FF0000"/>
                </a:solidFill>
              </a:rPr>
              <a:t>UGV cost factor= 100</a:t>
            </a:r>
          </a:p>
        </p:txBody>
      </p:sp>
    </p:spTree>
    <p:extLst>
      <p:ext uri="{BB962C8B-B14F-4D97-AF65-F5344CB8AC3E}">
        <p14:creationId xmlns:p14="http://schemas.microsoft.com/office/powerpoint/2010/main" val="143383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114628" y="877422"/>
            <a:ext cx="11647550"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Routing + Scheduling</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50326" y="673869"/>
            <a:ext cx="668336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b="1" dirty="0">
              <a:solidFill>
                <a:srgbClr val="C00000"/>
              </a:solidFill>
            </a:endParaRPr>
          </a:p>
          <a:p>
            <a:pPr marL="285750" indent="-285750" algn="just">
              <a:buFont typeface="Wingdings" panose="05000000000000000000" pitchFamily="2" charset="2"/>
              <a:buChar char="v"/>
            </a:pPr>
            <a:r>
              <a:rPr lang="en-US" sz="2000" dirty="0">
                <a:latin typeface="Amasis MT Pro" panose="02040504050005020304" pitchFamily="18" charset="0"/>
              </a:rPr>
              <a:t>N drones, k stationary charging stations, and T destination targets.</a:t>
            </a:r>
          </a:p>
          <a:p>
            <a:pPr marL="285750" indent="-285750" algn="just">
              <a:buFont typeface="Wingdings" panose="05000000000000000000" pitchFamily="2" charset="2"/>
              <a:buChar char="v"/>
            </a:pPr>
            <a:r>
              <a:rPr lang="en-US" sz="2000" dirty="0">
                <a:latin typeface="Amasis MT Pro" panose="02040504050005020304" pitchFamily="18" charset="0"/>
              </a:rPr>
              <a:t>Each drone has a pre-defined charging capacity, an initial deployment time and an initial charge</a:t>
            </a:r>
          </a:p>
          <a:p>
            <a:pPr marL="285750" indent="-285750" algn="just">
              <a:buFont typeface="Wingdings" panose="05000000000000000000" pitchFamily="2" charset="2"/>
              <a:buChar char="v"/>
            </a:pPr>
            <a:r>
              <a:rPr lang="en-US" sz="2000" dirty="0">
                <a:solidFill>
                  <a:srgbClr val="C00000"/>
                </a:solidFill>
                <a:latin typeface="Amasis MT Pro" panose="02040504050005020304" pitchFamily="18" charset="0"/>
              </a:rPr>
              <a:t>The objective is to minimize the total weighted travel time, over all drones to reach their destination, while ensuring that no drone runs out of charge on its way to the destination, or no traffic congestion happens at the charging facilities, while all obstacles are avoided.</a:t>
            </a:r>
          </a:p>
          <a:p>
            <a:pPr marL="285750" indent="-285750" algn="just">
              <a:buFont typeface="Wingdings" panose="05000000000000000000" pitchFamily="2" charset="2"/>
              <a:buChar char="v"/>
            </a:pPr>
            <a:r>
              <a:rPr lang="en-US" sz="2000" dirty="0">
                <a:solidFill>
                  <a:schemeClr val="accent1"/>
                </a:solidFill>
                <a:latin typeface="Amasis MT Pro" panose="02040504050005020304" pitchFamily="18" charset="0"/>
              </a:rPr>
              <a:t>The drones have speed limits, and can be deployed at different times during the operation</a:t>
            </a:r>
          </a:p>
          <a:p>
            <a:pPr marL="285750" indent="-285750" algn="just">
              <a:buFont typeface="Wingdings" panose="05000000000000000000" pitchFamily="2" charset="2"/>
              <a:buChar char="v"/>
            </a:pPr>
            <a:r>
              <a:rPr lang="en-US" sz="2000" dirty="0">
                <a:latin typeface="Amasis MT Pro" panose="02040504050005020304" pitchFamily="18" charset="0"/>
              </a:rPr>
              <a:t>Three questions are answered in this problem: </a:t>
            </a:r>
            <a:r>
              <a:rPr lang="en-US" sz="2000" dirty="0">
                <a:solidFill>
                  <a:schemeClr val="accent6">
                    <a:lumMod val="50000"/>
                  </a:schemeClr>
                </a:solidFill>
                <a:latin typeface="Amasis MT Pro" panose="02040504050005020304" pitchFamily="18" charset="0"/>
              </a:rPr>
              <a:t>1) what route should each drone take to its destination? 2) at what times should each drone reach their assigned coordinates along their routes?</a:t>
            </a:r>
            <a:endParaRPr lang="en-US" b="1" dirty="0">
              <a:solidFill>
                <a:schemeClr val="accent6">
                  <a:lumMod val="50000"/>
                </a:schemeClr>
              </a:solidFill>
            </a:endParaRPr>
          </a:p>
          <a:p>
            <a:pPr lvl="1"/>
            <a:endParaRPr lang="en-US" sz="1800" dirty="0"/>
          </a:p>
          <a:p>
            <a:pPr lvl="2"/>
            <a:endParaRPr lang="en-US" sz="1600" dirty="0"/>
          </a:p>
        </p:txBody>
      </p:sp>
      <p:grpSp>
        <p:nvGrpSpPr>
          <p:cNvPr id="2" name="Group 1">
            <a:extLst>
              <a:ext uri="{FF2B5EF4-FFF2-40B4-BE49-F238E27FC236}">
                <a16:creationId xmlns:a16="http://schemas.microsoft.com/office/drawing/2014/main" id="{24BC399F-BF11-75E5-B1F9-F665CA5C0A98}"/>
              </a:ext>
            </a:extLst>
          </p:cNvPr>
          <p:cNvGrpSpPr/>
          <p:nvPr/>
        </p:nvGrpSpPr>
        <p:grpSpPr>
          <a:xfrm>
            <a:off x="7453668" y="1105940"/>
            <a:ext cx="3177608" cy="3146477"/>
            <a:chOff x="202401" y="250883"/>
            <a:chExt cx="3996375" cy="3957223"/>
          </a:xfrm>
        </p:grpSpPr>
        <p:pic>
          <p:nvPicPr>
            <p:cNvPr id="7" name="Graphic 6" descr="Quadcopter with solid fill">
              <a:extLst>
                <a:ext uri="{FF2B5EF4-FFF2-40B4-BE49-F238E27FC236}">
                  <a16:creationId xmlns:a16="http://schemas.microsoft.com/office/drawing/2014/main" id="{0D5A8605-D9E1-69D9-2666-6FC88B638F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4438" y="3765422"/>
              <a:ext cx="373645" cy="386060"/>
            </a:xfrm>
            <a:prstGeom prst="rect">
              <a:avLst/>
            </a:prstGeom>
          </p:spPr>
        </p:pic>
        <p:pic>
          <p:nvPicPr>
            <p:cNvPr id="8" name="Graphic 7" descr="Quadcopter with solid fill">
              <a:extLst>
                <a:ext uri="{FF2B5EF4-FFF2-40B4-BE49-F238E27FC236}">
                  <a16:creationId xmlns:a16="http://schemas.microsoft.com/office/drawing/2014/main" id="{7F47646C-B50B-B8C2-BC8B-AD28C9232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307" y="2413451"/>
              <a:ext cx="373645" cy="386060"/>
            </a:xfrm>
            <a:prstGeom prst="rect">
              <a:avLst/>
            </a:prstGeom>
          </p:spPr>
        </p:pic>
        <p:pic>
          <p:nvPicPr>
            <p:cNvPr id="9" name="Graphic 8" descr="Quadcopter with solid fill">
              <a:extLst>
                <a:ext uri="{FF2B5EF4-FFF2-40B4-BE49-F238E27FC236}">
                  <a16:creationId xmlns:a16="http://schemas.microsoft.com/office/drawing/2014/main" id="{99F1D1DE-3D0A-87E1-F65B-399DCDFA1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341" y="1785159"/>
              <a:ext cx="373645" cy="386060"/>
            </a:xfrm>
            <a:prstGeom prst="rect">
              <a:avLst/>
            </a:prstGeom>
          </p:spPr>
        </p:pic>
        <p:pic>
          <p:nvPicPr>
            <p:cNvPr id="10" name="Graphic 9" descr="Quadcopter with solid fill">
              <a:extLst>
                <a:ext uri="{FF2B5EF4-FFF2-40B4-BE49-F238E27FC236}">
                  <a16:creationId xmlns:a16="http://schemas.microsoft.com/office/drawing/2014/main" id="{C25210C1-65EB-AEA7-F365-4893CB565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7662" y="664827"/>
              <a:ext cx="373645" cy="386060"/>
            </a:xfrm>
            <a:prstGeom prst="rect">
              <a:avLst/>
            </a:prstGeom>
          </p:spPr>
        </p:pic>
        <p:pic>
          <p:nvPicPr>
            <p:cNvPr id="13" name="Graphic 12" descr="Empty battery with solid fill">
              <a:extLst>
                <a:ext uri="{FF2B5EF4-FFF2-40B4-BE49-F238E27FC236}">
                  <a16:creationId xmlns:a16="http://schemas.microsoft.com/office/drawing/2014/main" id="{6171350F-ECA1-169C-9D2C-E6143D32F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444" y="1626981"/>
              <a:ext cx="261551" cy="270241"/>
            </a:xfrm>
            <a:prstGeom prst="rect">
              <a:avLst/>
            </a:prstGeom>
          </p:spPr>
        </p:pic>
        <p:pic>
          <p:nvPicPr>
            <p:cNvPr id="14" name="Graphic 13" descr="Empty battery with solid fill">
              <a:extLst>
                <a:ext uri="{FF2B5EF4-FFF2-40B4-BE49-F238E27FC236}">
                  <a16:creationId xmlns:a16="http://schemas.microsoft.com/office/drawing/2014/main" id="{1B6D80F5-EE49-E125-38CE-1E3671407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7045" y="3617127"/>
              <a:ext cx="261551" cy="270241"/>
            </a:xfrm>
            <a:prstGeom prst="rect">
              <a:avLst/>
            </a:prstGeom>
          </p:spPr>
        </p:pic>
        <p:pic>
          <p:nvPicPr>
            <p:cNvPr id="19" name="Graphic 18" descr="Full battery with solid fill">
              <a:extLst>
                <a:ext uri="{FF2B5EF4-FFF2-40B4-BE49-F238E27FC236}">
                  <a16:creationId xmlns:a16="http://schemas.microsoft.com/office/drawing/2014/main" id="{9D406D58-CCE3-98E2-058D-5005B182C2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3297" y="2242761"/>
              <a:ext cx="251664" cy="260026"/>
            </a:xfrm>
            <a:prstGeom prst="rect">
              <a:avLst/>
            </a:prstGeom>
          </p:spPr>
        </p:pic>
        <p:pic>
          <p:nvPicPr>
            <p:cNvPr id="20" name="Graphic 19" descr="Full battery with solid fill">
              <a:extLst>
                <a:ext uri="{FF2B5EF4-FFF2-40B4-BE49-F238E27FC236}">
                  <a16:creationId xmlns:a16="http://schemas.microsoft.com/office/drawing/2014/main" id="{C0B76101-4239-D946-0343-A0E217A5C7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8651" y="508582"/>
              <a:ext cx="251664" cy="260026"/>
            </a:xfrm>
            <a:prstGeom prst="rect">
              <a:avLst/>
            </a:prstGeom>
          </p:spPr>
        </p:pic>
        <p:pic>
          <p:nvPicPr>
            <p:cNvPr id="21" name="Graphic 20" descr="Home outline">
              <a:extLst>
                <a:ext uri="{FF2B5EF4-FFF2-40B4-BE49-F238E27FC236}">
                  <a16:creationId xmlns:a16="http://schemas.microsoft.com/office/drawing/2014/main" id="{14DA0C9F-C971-7951-D8BE-9A0EF3CABF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3766" y="1310157"/>
              <a:ext cx="522186" cy="539536"/>
            </a:xfrm>
            <a:prstGeom prst="rect">
              <a:avLst/>
            </a:prstGeom>
          </p:spPr>
        </p:pic>
        <p:pic>
          <p:nvPicPr>
            <p:cNvPr id="22" name="Graphic 21" descr="Hospital outline">
              <a:extLst>
                <a:ext uri="{FF2B5EF4-FFF2-40B4-BE49-F238E27FC236}">
                  <a16:creationId xmlns:a16="http://schemas.microsoft.com/office/drawing/2014/main" id="{5F9CDD76-3B11-7C73-C534-2A4AE57773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995" y="440380"/>
              <a:ext cx="584648" cy="604073"/>
            </a:xfrm>
            <a:prstGeom prst="rect">
              <a:avLst/>
            </a:prstGeom>
          </p:spPr>
        </p:pic>
        <p:pic>
          <p:nvPicPr>
            <p:cNvPr id="23" name="Graphic 22" descr="Factory outline">
              <a:extLst>
                <a:ext uri="{FF2B5EF4-FFF2-40B4-BE49-F238E27FC236}">
                  <a16:creationId xmlns:a16="http://schemas.microsoft.com/office/drawing/2014/main" id="{2D534132-F404-182E-5525-FC6347B47C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21" y="3562171"/>
              <a:ext cx="584647" cy="604073"/>
            </a:xfrm>
            <a:prstGeom prst="rect">
              <a:avLst/>
            </a:prstGeom>
          </p:spPr>
        </p:pic>
        <p:sp>
          <p:nvSpPr>
            <p:cNvPr id="24" name="Freeform: Shape 23">
              <a:extLst>
                <a:ext uri="{FF2B5EF4-FFF2-40B4-BE49-F238E27FC236}">
                  <a16:creationId xmlns:a16="http://schemas.microsoft.com/office/drawing/2014/main" id="{5691FEA4-C722-A07F-CAC3-126BF377A1CB}"/>
                </a:ext>
              </a:extLst>
            </p:cNvPr>
            <p:cNvSpPr/>
            <p:nvPr/>
          </p:nvSpPr>
          <p:spPr>
            <a:xfrm>
              <a:off x="491713" y="1837623"/>
              <a:ext cx="3314099" cy="1058230"/>
            </a:xfrm>
            <a:custGeom>
              <a:avLst/>
              <a:gdLst>
                <a:gd name="connsiteX0" fmla="*/ 0 w 3666931"/>
                <a:gd name="connsiteY0" fmla="*/ 270588 h 1133241"/>
                <a:gd name="connsiteX1" fmla="*/ 895739 w 3666931"/>
                <a:gd name="connsiteY1" fmla="*/ 1119674 h 1133241"/>
                <a:gd name="connsiteX2" fmla="*/ 2435290 w 3666931"/>
                <a:gd name="connsiteY2" fmla="*/ 737119 h 1133241"/>
                <a:gd name="connsiteX3" fmla="*/ 3666931 w 3666931"/>
                <a:gd name="connsiteY3" fmla="*/ 0 h 1133241"/>
              </a:gdLst>
              <a:ahLst/>
              <a:cxnLst>
                <a:cxn ang="0">
                  <a:pos x="connsiteX0" y="connsiteY0"/>
                </a:cxn>
                <a:cxn ang="0">
                  <a:pos x="connsiteX1" y="connsiteY1"/>
                </a:cxn>
                <a:cxn ang="0">
                  <a:pos x="connsiteX2" y="connsiteY2"/>
                </a:cxn>
                <a:cxn ang="0">
                  <a:pos x="connsiteX3" y="connsiteY3"/>
                </a:cxn>
              </a:cxnLst>
              <a:rect l="l" t="t" r="r" b="b"/>
              <a:pathLst>
                <a:path w="3666931" h="1133241">
                  <a:moveTo>
                    <a:pt x="0" y="270588"/>
                  </a:moveTo>
                  <a:cubicBezTo>
                    <a:pt x="244928" y="656253"/>
                    <a:pt x="489857" y="1041919"/>
                    <a:pt x="895739" y="1119674"/>
                  </a:cubicBezTo>
                  <a:cubicBezTo>
                    <a:pt x="1301621" y="1197429"/>
                    <a:pt x="1973425" y="923731"/>
                    <a:pt x="2435290" y="737119"/>
                  </a:cubicBezTo>
                  <a:cubicBezTo>
                    <a:pt x="2897155" y="550507"/>
                    <a:pt x="3489649" y="85531"/>
                    <a:pt x="3666931"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7220A17-CEEE-F362-2A2E-3F45BAF3D783}"/>
                </a:ext>
              </a:extLst>
            </p:cNvPr>
            <p:cNvSpPr/>
            <p:nvPr/>
          </p:nvSpPr>
          <p:spPr>
            <a:xfrm>
              <a:off x="778429" y="2682785"/>
              <a:ext cx="3187607" cy="1089125"/>
            </a:xfrm>
            <a:custGeom>
              <a:avLst/>
              <a:gdLst>
                <a:gd name="connsiteX0" fmla="*/ 3526972 w 3526972"/>
                <a:gd name="connsiteY0" fmla="*/ 0 h 1166326"/>
                <a:gd name="connsiteX1" fmla="*/ 1511559 w 3526972"/>
                <a:gd name="connsiteY1" fmla="*/ 457200 h 1166326"/>
                <a:gd name="connsiteX2" fmla="*/ 0 w 3526972"/>
                <a:gd name="connsiteY2" fmla="*/ 1166326 h 1166326"/>
              </a:gdLst>
              <a:ahLst/>
              <a:cxnLst>
                <a:cxn ang="0">
                  <a:pos x="connsiteX0" y="connsiteY0"/>
                </a:cxn>
                <a:cxn ang="0">
                  <a:pos x="connsiteX1" y="connsiteY1"/>
                </a:cxn>
                <a:cxn ang="0">
                  <a:pos x="connsiteX2" y="connsiteY2"/>
                </a:cxn>
              </a:cxnLst>
              <a:rect l="l" t="t" r="r" b="b"/>
              <a:pathLst>
                <a:path w="3526972" h="1166326">
                  <a:moveTo>
                    <a:pt x="3526972" y="0"/>
                  </a:moveTo>
                  <a:cubicBezTo>
                    <a:pt x="2813180" y="131406"/>
                    <a:pt x="2099388" y="262812"/>
                    <a:pt x="1511559" y="457200"/>
                  </a:cubicBezTo>
                  <a:cubicBezTo>
                    <a:pt x="923730" y="651588"/>
                    <a:pt x="256592" y="1090126"/>
                    <a:pt x="0" y="1166326"/>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A3CCA9-1D9B-7074-5CE0-9463B0956097}"/>
                </a:ext>
              </a:extLst>
            </p:cNvPr>
            <p:cNvSpPr/>
            <p:nvPr/>
          </p:nvSpPr>
          <p:spPr>
            <a:xfrm>
              <a:off x="904921" y="250883"/>
              <a:ext cx="2285294" cy="549893"/>
            </a:xfrm>
            <a:custGeom>
              <a:avLst/>
              <a:gdLst>
                <a:gd name="connsiteX0" fmla="*/ 2528596 w 2528596"/>
                <a:gd name="connsiteY0" fmla="*/ 588871 h 588871"/>
                <a:gd name="connsiteX1" fmla="*/ 1828800 w 2528596"/>
                <a:gd name="connsiteY1" fmla="*/ 187654 h 588871"/>
                <a:gd name="connsiteX2" fmla="*/ 886408 w 2528596"/>
                <a:gd name="connsiteY2" fmla="*/ 1042 h 588871"/>
                <a:gd name="connsiteX3" fmla="*/ 0 w 2528596"/>
                <a:gd name="connsiteY3" fmla="*/ 262299 h 588871"/>
              </a:gdLst>
              <a:ahLst/>
              <a:cxnLst>
                <a:cxn ang="0">
                  <a:pos x="connsiteX0" y="connsiteY0"/>
                </a:cxn>
                <a:cxn ang="0">
                  <a:pos x="connsiteX1" y="connsiteY1"/>
                </a:cxn>
                <a:cxn ang="0">
                  <a:pos x="connsiteX2" y="connsiteY2"/>
                </a:cxn>
                <a:cxn ang="0">
                  <a:pos x="connsiteX3" y="connsiteY3"/>
                </a:cxn>
              </a:cxnLst>
              <a:rect l="l" t="t" r="r" b="b"/>
              <a:pathLst>
                <a:path w="2528596" h="588871">
                  <a:moveTo>
                    <a:pt x="2528596" y="588871"/>
                  </a:moveTo>
                  <a:cubicBezTo>
                    <a:pt x="2315547" y="437248"/>
                    <a:pt x="2102498" y="285625"/>
                    <a:pt x="1828800" y="187654"/>
                  </a:cubicBezTo>
                  <a:cubicBezTo>
                    <a:pt x="1555102" y="89683"/>
                    <a:pt x="1191208" y="-11399"/>
                    <a:pt x="886408" y="1042"/>
                  </a:cubicBezTo>
                  <a:cubicBezTo>
                    <a:pt x="581608" y="13483"/>
                    <a:pt x="166396" y="251413"/>
                    <a:pt x="0" y="262299"/>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20B8D8-7BB0-25A3-20A7-0BA75A6B8B1B}"/>
                    </a:ext>
                  </a:extLst>
                </p:cNvPr>
                <p:cNvSpPr txBox="1"/>
                <p:nvPr/>
              </p:nvSpPr>
              <p:spPr>
                <a:xfrm>
                  <a:off x="3512755" y="705524"/>
                  <a:ext cx="417882"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 name="TextBox 33">
                  <a:extLst>
                    <a:ext uri="{FF2B5EF4-FFF2-40B4-BE49-F238E27FC236}">
                      <a16:creationId xmlns:a16="http://schemas.microsoft.com/office/drawing/2014/main" id="{9505E02D-BEF5-1CDF-D5F8-32F1CF266604}"/>
                    </a:ext>
                  </a:extLst>
                </p:cNvPr>
                <p:cNvSpPr txBox="1">
                  <a:spLocks noRot="1" noChangeAspect="1" noMove="1" noResize="1" noEditPoints="1" noAdjustHandles="1" noChangeArrowheads="1" noChangeShapeType="1" noTextEdit="1"/>
                </p:cNvSpPr>
                <p:nvPr/>
              </p:nvSpPr>
              <p:spPr>
                <a:xfrm>
                  <a:off x="3512755" y="705524"/>
                  <a:ext cx="417882" cy="344885"/>
                </a:xfrm>
                <a:prstGeom prst="rect">
                  <a:avLst/>
                </a:prstGeom>
                <a:blipFill>
                  <a:blip r:embed="rId1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483ABD2-CC8A-03A6-F158-25BC1CEF7118}"/>
                    </a:ext>
                  </a:extLst>
                </p:cNvPr>
                <p:cNvSpPr txBox="1"/>
                <p:nvPr/>
              </p:nvSpPr>
              <p:spPr>
                <a:xfrm>
                  <a:off x="3776085" y="2694856"/>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5" name="TextBox 34">
                  <a:extLst>
                    <a:ext uri="{FF2B5EF4-FFF2-40B4-BE49-F238E27FC236}">
                      <a16:creationId xmlns:a16="http://schemas.microsoft.com/office/drawing/2014/main" id="{F65859CA-129C-CA56-52A3-64DFA5EB3A41}"/>
                    </a:ext>
                  </a:extLst>
                </p:cNvPr>
                <p:cNvSpPr txBox="1">
                  <a:spLocks noRot="1" noChangeAspect="1" noMove="1" noResize="1" noEditPoints="1" noAdjustHandles="1" noChangeArrowheads="1" noChangeShapeType="1" noTextEdit="1"/>
                </p:cNvSpPr>
                <p:nvPr/>
              </p:nvSpPr>
              <p:spPr>
                <a:xfrm>
                  <a:off x="3776085" y="2694856"/>
                  <a:ext cx="422691" cy="344885"/>
                </a:xfrm>
                <a:prstGeom prst="rect">
                  <a:avLst/>
                </a:prstGeom>
                <a:blipFill>
                  <a:blip r:embed="rId1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0DF924-5C7D-F333-D5B5-8958CCD27510}"/>
                    </a:ext>
                  </a:extLst>
                </p:cNvPr>
                <p:cNvSpPr txBox="1"/>
                <p:nvPr/>
              </p:nvSpPr>
              <p:spPr>
                <a:xfrm>
                  <a:off x="2064020" y="3863221"/>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55393920-9821-6E32-998F-50E138F48960}"/>
                    </a:ext>
                  </a:extLst>
                </p:cNvPr>
                <p:cNvSpPr txBox="1">
                  <a:spLocks noRot="1" noChangeAspect="1" noMove="1" noResize="1" noEditPoints="1" noAdjustHandles="1" noChangeArrowheads="1" noChangeShapeType="1" noTextEdit="1"/>
                </p:cNvSpPr>
                <p:nvPr/>
              </p:nvSpPr>
              <p:spPr>
                <a:xfrm>
                  <a:off x="2064020" y="3863221"/>
                  <a:ext cx="422691" cy="344885"/>
                </a:xfrm>
                <a:prstGeom prst="rect">
                  <a:avLst/>
                </a:prstGeom>
                <a:blipFill>
                  <a:blip r:embed="rId1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0162FD-CEE1-C2F6-F2A4-332F762C9C95}"/>
                    </a:ext>
                  </a:extLst>
                </p:cNvPr>
                <p:cNvSpPr txBox="1"/>
                <p:nvPr/>
              </p:nvSpPr>
              <p:spPr>
                <a:xfrm>
                  <a:off x="202401" y="2051240"/>
                  <a:ext cx="413767"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2B12381C-6537-E82A-C870-524B1809BF8F}"/>
                    </a:ext>
                  </a:extLst>
                </p:cNvPr>
                <p:cNvSpPr txBox="1">
                  <a:spLocks noRot="1" noChangeAspect="1" noMove="1" noResize="1" noEditPoints="1" noAdjustHandles="1" noChangeArrowheads="1" noChangeShapeType="1" noTextEdit="1"/>
                </p:cNvSpPr>
                <p:nvPr/>
              </p:nvSpPr>
              <p:spPr>
                <a:xfrm>
                  <a:off x="202401" y="2051240"/>
                  <a:ext cx="413767" cy="344885"/>
                </a:xfrm>
                <a:prstGeom prst="rect">
                  <a:avLst/>
                </a:prstGeom>
                <a:blipFill>
                  <a:blip r:embed="rId19"/>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5EE357-BF52-5EFA-3CC8-D01691AC9546}"/>
                    </a:ext>
                  </a:extLst>
                </p:cNvPr>
                <p:cNvSpPr txBox="1"/>
                <p:nvPr/>
              </p:nvSpPr>
              <p:spPr>
                <a:xfrm>
                  <a:off x="3716624" y="1780943"/>
                  <a:ext cx="412376"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B209A6A6-3F32-B79E-8E9B-8CB18797BBDA}"/>
                    </a:ext>
                  </a:extLst>
                </p:cNvPr>
                <p:cNvSpPr txBox="1">
                  <a:spLocks noRot="1" noChangeAspect="1" noMove="1" noResize="1" noEditPoints="1" noAdjustHandles="1" noChangeArrowheads="1" noChangeShapeType="1" noTextEdit="1"/>
                </p:cNvSpPr>
                <p:nvPr/>
              </p:nvSpPr>
              <p:spPr>
                <a:xfrm>
                  <a:off x="3716624" y="1780943"/>
                  <a:ext cx="412376" cy="344885"/>
                </a:xfrm>
                <a:prstGeom prst="rect">
                  <a:avLst/>
                </a:prstGeom>
                <a:blipFill>
                  <a:blip r:embed="rId2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3EC152-F2D3-9072-1A68-63CD1304CE2D}"/>
                    </a:ext>
                  </a:extLst>
                </p:cNvPr>
                <p:cNvSpPr txBox="1"/>
                <p:nvPr/>
              </p:nvSpPr>
              <p:spPr>
                <a:xfrm>
                  <a:off x="522655" y="3371060"/>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FCF44E8D-D4B6-000F-63F6-A76C1C232EAF}"/>
                    </a:ext>
                  </a:extLst>
                </p:cNvPr>
                <p:cNvSpPr txBox="1">
                  <a:spLocks noRot="1" noChangeAspect="1" noMove="1" noResize="1" noEditPoints="1" noAdjustHandles="1" noChangeArrowheads="1" noChangeShapeType="1" noTextEdit="1"/>
                </p:cNvSpPr>
                <p:nvPr/>
              </p:nvSpPr>
              <p:spPr>
                <a:xfrm>
                  <a:off x="522655" y="3371060"/>
                  <a:ext cx="417185" cy="344885"/>
                </a:xfrm>
                <a:prstGeom prst="rect">
                  <a:avLst/>
                </a:prstGeom>
                <a:blipFill>
                  <a:blip r:embed="rId21"/>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7FBE8C-F526-29FD-2CCC-D1F71B3F2E6C}"/>
                    </a:ext>
                  </a:extLst>
                </p:cNvPr>
                <p:cNvSpPr txBox="1"/>
                <p:nvPr/>
              </p:nvSpPr>
              <p:spPr>
                <a:xfrm>
                  <a:off x="699607" y="954823"/>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3</m:t>
                            </m:r>
                          </m:sub>
                        </m:sSub>
                      </m:oMath>
                    </m:oMathPara>
                  </a14:m>
                  <a:endParaRPr lang="en-US" dirty="0"/>
                </a:p>
              </p:txBody>
            </p:sp>
          </mc:Choice>
          <mc:Fallback xmlns="">
            <p:sp>
              <p:nvSpPr>
                <p:cNvPr id="41" name="TextBox 40">
                  <a:extLst>
                    <a:ext uri="{FF2B5EF4-FFF2-40B4-BE49-F238E27FC236}">
                      <a16:creationId xmlns:a16="http://schemas.microsoft.com/office/drawing/2014/main" id="{FA9F0DC9-5DB9-150F-7F3D-B49DD899BC71}"/>
                    </a:ext>
                  </a:extLst>
                </p:cNvPr>
                <p:cNvSpPr txBox="1">
                  <a:spLocks noRot="1" noChangeAspect="1" noMove="1" noResize="1" noEditPoints="1" noAdjustHandles="1" noChangeArrowheads="1" noChangeShapeType="1" noTextEdit="1"/>
                </p:cNvSpPr>
                <p:nvPr/>
              </p:nvSpPr>
              <p:spPr>
                <a:xfrm>
                  <a:off x="699607" y="954823"/>
                  <a:ext cx="417185" cy="344885"/>
                </a:xfrm>
                <a:prstGeom prst="rect">
                  <a:avLst/>
                </a:prstGeom>
                <a:blipFill>
                  <a:blip r:embed="rId2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2676B58-29D4-A137-DB71-3BDC8A7F6D30}"/>
                    </a:ext>
                  </a:extLst>
                </p:cNvPr>
                <p:cNvSpPr txBox="1"/>
                <p:nvPr/>
              </p:nvSpPr>
              <p:spPr>
                <a:xfrm>
                  <a:off x="2041534" y="860789"/>
                  <a:ext cx="38879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xmlns="">
            <p:sp>
              <p:nvSpPr>
                <p:cNvPr id="42" name="TextBox 41">
                  <a:extLst>
                    <a:ext uri="{FF2B5EF4-FFF2-40B4-BE49-F238E27FC236}">
                      <a16:creationId xmlns:a16="http://schemas.microsoft.com/office/drawing/2014/main" id="{81A4F836-4E5A-89B5-89FE-9DF1B2B8AB3B}"/>
                    </a:ext>
                  </a:extLst>
                </p:cNvPr>
                <p:cNvSpPr txBox="1">
                  <a:spLocks noRot="1" noChangeAspect="1" noMove="1" noResize="1" noEditPoints="1" noAdjustHandles="1" noChangeArrowheads="1" noChangeShapeType="1" noTextEdit="1"/>
                </p:cNvSpPr>
                <p:nvPr/>
              </p:nvSpPr>
              <p:spPr>
                <a:xfrm>
                  <a:off x="2041534" y="860789"/>
                  <a:ext cx="388790" cy="344885"/>
                </a:xfrm>
                <a:prstGeom prst="rect">
                  <a:avLst/>
                </a:prstGeom>
                <a:blipFill>
                  <a:blip r:embed="rId23"/>
                  <a:stretch>
                    <a:fillRect l="-3125"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D3DB6A6-B1BC-802E-6714-CD1B9A078B07}"/>
                    </a:ext>
                  </a:extLst>
                </p:cNvPr>
                <p:cNvSpPr txBox="1"/>
                <p:nvPr/>
              </p:nvSpPr>
              <p:spPr>
                <a:xfrm>
                  <a:off x="2486710" y="1844025"/>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8089AA82-0C22-32C8-DB33-D6A9A650ED56}"/>
                    </a:ext>
                  </a:extLst>
                </p:cNvPr>
                <p:cNvSpPr txBox="1">
                  <a:spLocks noRot="1" noChangeAspect="1" noMove="1" noResize="1" noEditPoints="1" noAdjustHandles="1" noChangeArrowheads="1" noChangeShapeType="1" noTextEdit="1"/>
                </p:cNvSpPr>
                <p:nvPr/>
              </p:nvSpPr>
              <p:spPr>
                <a:xfrm>
                  <a:off x="2486710" y="1844025"/>
                  <a:ext cx="393600" cy="344885"/>
                </a:xfrm>
                <a:prstGeom prst="rect">
                  <a:avLst/>
                </a:prstGeom>
                <a:blipFill>
                  <a:blip r:embed="rId24"/>
                  <a:stretch>
                    <a:fillRect l="-307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D6FC57-33E2-12B1-BD73-8AD5897705A2}"/>
                    </a:ext>
                  </a:extLst>
                </p:cNvPr>
                <p:cNvSpPr txBox="1"/>
                <p:nvPr/>
              </p:nvSpPr>
              <p:spPr>
                <a:xfrm>
                  <a:off x="999843" y="2238037"/>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0D316FF0-436C-5CFD-97F9-2C230A7F83BB}"/>
                    </a:ext>
                  </a:extLst>
                </p:cNvPr>
                <p:cNvSpPr txBox="1">
                  <a:spLocks noRot="1" noChangeAspect="1" noMove="1" noResize="1" noEditPoints="1" noAdjustHandles="1" noChangeArrowheads="1" noChangeShapeType="1" noTextEdit="1"/>
                </p:cNvSpPr>
                <p:nvPr/>
              </p:nvSpPr>
              <p:spPr>
                <a:xfrm>
                  <a:off x="999843" y="2238037"/>
                  <a:ext cx="393600" cy="344885"/>
                </a:xfrm>
                <a:prstGeom prst="rect">
                  <a:avLst/>
                </a:prstGeom>
                <a:blipFill>
                  <a:blip r:embed="rId25"/>
                  <a:stretch>
                    <a:fillRect l="-3077" b="-21053"/>
                  </a:stretch>
                </a:blipFill>
              </p:spPr>
              <p:txBody>
                <a:bodyPr/>
                <a:lstStyle/>
                <a:p>
                  <a:r>
                    <a:rPr lang="en-US">
                      <a:noFill/>
                    </a:rPr>
                    <a:t> </a:t>
                  </a:r>
                </a:p>
              </p:txBody>
            </p:sp>
          </mc:Fallback>
        </mc:AlternateContent>
        <p:sp>
          <p:nvSpPr>
            <p:cNvPr id="37" name="Freeform: Shape 36">
              <a:extLst>
                <a:ext uri="{FF2B5EF4-FFF2-40B4-BE49-F238E27FC236}">
                  <a16:creationId xmlns:a16="http://schemas.microsoft.com/office/drawing/2014/main" id="{BAE38727-8BC5-4996-E78C-B2A8F1996FF8}"/>
                </a:ext>
              </a:extLst>
            </p:cNvPr>
            <p:cNvSpPr/>
            <p:nvPr/>
          </p:nvSpPr>
          <p:spPr>
            <a:xfrm>
              <a:off x="914400" y="933061"/>
              <a:ext cx="1374356" cy="3088433"/>
            </a:xfrm>
            <a:custGeom>
              <a:avLst/>
              <a:gdLst>
                <a:gd name="connsiteX0" fmla="*/ 1073020 w 1374356"/>
                <a:gd name="connsiteY0" fmla="*/ 3088433 h 3088433"/>
                <a:gd name="connsiteX1" fmla="*/ 373224 w 1374356"/>
                <a:gd name="connsiteY1" fmla="*/ 1931437 h 3088433"/>
                <a:gd name="connsiteX2" fmla="*/ 1371600 w 1374356"/>
                <a:gd name="connsiteY2" fmla="*/ 578498 h 3088433"/>
                <a:gd name="connsiteX3" fmla="*/ 0 w 1374356"/>
                <a:gd name="connsiteY3" fmla="*/ 0 h 3088433"/>
              </a:gdLst>
              <a:ahLst/>
              <a:cxnLst>
                <a:cxn ang="0">
                  <a:pos x="connsiteX0" y="connsiteY0"/>
                </a:cxn>
                <a:cxn ang="0">
                  <a:pos x="connsiteX1" y="connsiteY1"/>
                </a:cxn>
                <a:cxn ang="0">
                  <a:pos x="connsiteX2" y="connsiteY2"/>
                </a:cxn>
                <a:cxn ang="0">
                  <a:pos x="connsiteX3" y="connsiteY3"/>
                </a:cxn>
              </a:cxnLst>
              <a:rect l="l" t="t" r="r" b="b"/>
              <a:pathLst>
                <a:path w="1374356" h="3088433">
                  <a:moveTo>
                    <a:pt x="1073020" y="3088433"/>
                  </a:moveTo>
                  <a:cubicBezTo>
                    <a:pt x="698240" y="2719096"/>
                    <a:pt x="323461" y="2349759"/>
                    <a:pt x="373224" y="1931437"/>
                  </a:cubicBezTo>
                  <a:cubicBezTo>
                    <a:pt x="422987" y="1513115"/>
                    <a:pt x="1433804" y="900404"/>
                    <a:pt x="1371600" y="578498"/>
                  </a:cubicBezTo>
                  <a:cubicBezTo>
                    <a:pt x="1309396" y="256592"/>
                    <a:pt x="209939" y="65314"/>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Battery charging with solid fill">
              <a:extLst>
                <a:ext uri="{FF2B5EF4-FFF2-40B4-BE49-F238E27FC236}">
                  <a16:creationId xmlns:a16="http://schemas.microsoft.com/office/drawing/2014/main" id="{321BF49A-FDFE-934F-EC50-DF8348872B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995894" y="2557909"/>
              <a:ext cx="604071" cy="584645"/>
            </a:xfrm>
            <a:prstGeom prst="rect">
              <a:avLst/>
            </a:prstGeom>
          </p:spPr>
        </p:pic>
        <p:pic>
          <p:nvPicPr>
            <p:cNvPr id="39" name="Graphic 38" descr="Battery charging with solid fill">
              <a:extLst>
                <a:ext uri="{FF2B5EF4-FFF2-40B4-BE49-F238E27FC236}">
                  <a16:creationId xmlns:a16="http://schemas.microsoft.com/office/drawing/2014/main" id="{26DCC9B8-4592-CA76-C92C-032F32D4F81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2399630" y="2173362"/>
              <a:ext cx="604071" cy="584645"/>
            </a:xfrm>
            <a:prstGeom prst="rect">
              <a:avLst/>
            </a:prstGeom>
          </p:spPr>
        </p:pic>
        <p:pic>
          <p:nvPicPr>
            <p:cNvPr id="40" name="Graphic 39" descr="Battery charging with solid fill">
              <a:extLst>
                <a:ext uri="{FF2B5EF4-FFF2-40B4-BE49-F238E27FC236}">
                  <a16:creationId xmlns:a16="http://schemas.microsoft.com/office/drawing/2014/main" id="{CFBE133F-85DC-7A10-9292-ED978EB1729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1943393" y="1191066"/>
              <a:ext cx="604071" cy="584645"/>
            </a:xfrm>
            <a:prstGeom prst="rect">
              <a:avLst/>
            </a:prstGeom>
          </p:spPr>
        </p:pic>
      </p:grpSp>
      <p:pic>
        <p:nvPicPr>
          <p:cNvPr id="41" name="Picture 40" descr="A graph of a project&#10;&#10;Description automatically generated">
            <a:extLst>
              <a:ext uri="{FF2B5EF4-FFF2-40B4-BE49-F238E27FC236}">
                <a16:creationId xmlns:a16="http://schemas.microsoft.com/office/drawing/2014/main" id="{963D5E59-063C-E853-346A-F217561EE026}"/>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7526706" y="4348437"/>
            <a:ext cx="3049089" cy="1786251"/>
          </a:xfrm>
          <a:prstGeom prst="rect">
            <a:avLst/>
          </a:prstGeom>
        </p:spPr>
      </p:pic>
      <p:sp>
        <p:nvSpPr>
          <p:cNvPr id="42" name="TextBox 41">
            <a:extLst>
              <a:ext uri="{FF2B5EF4-FFF2-40B4-BE49-F238E27FC236}">
                <a16:creationId xmlns:a16="http://schemas.microsoft.com/office/drawing/2014/main" id="{90B912EE-97C3-3F94-4B9D-1C73EF590E83}"/>
              </a:ext>
            </a:extLst>
          </p:cNvPr>
          <p:cNvSpPr txBox="1"/>
          <p:nvPr/>
        </p:nvSpPr>
        <p:spPr>
          <a:xfrm>
            <a:off x="10653930" y="5216627"/>
            <a:ext cx="843896" cy="923330"/>
          </a:xfrm>
          <a:prstGeom prst="rect">
            <a:avLst/>
          </a:prstGeom>
          <a:noFill/>
        </p:spPr>
        <p:txBody>
          <a:bodyPr wrap="square" rtlCol="0">
            <a:spAutoFit/>
          </a:bodyPr>
          <a:lstStyle/>
          <a:p>
            <a:r>
              <a:rPr lang="en-US" sz="900" dirty="0">
                <a:hlinkClick r:id="rId29" tooltip="https://stackoverflow.com/questions/28393420/how-to-calculate-awerage-turnaround-time-round-robin-and-fifo-scheduling"/>
              </a:rPr>
              <a:t>This Photo</a:t>
            </a:r>
            <a:r>
              <a:rPr lang="en-US" sz="900" dirty="0"/>
              <a:t> by Unknown Author is licensed under </a:t>
            </a:r>
            <a:r>
              <a:rPr lang="en-US" sz="900" dirty="0">
                <a:hlinkClick r:id="rId30" tooltip="https://creativecommons.org/licenses/by-sa/3.0/"/>
              </a:rPr>
              <a:t>CC BY-SA</a:t>
            </a:r>
            <a:endParaRPr lang="en-US" sz="900" dirty="0"/>
          </a:p>
        </p:txBody>
      </p:sp>
    </p:spTree>
    <p:extLst>
      <p:ext uri="{BB962C8B-B14F-4D97-AF65-F5344CB8AC3E}">
        <p14:creationId xmlns:p14="http://schemas.microsoft.com/office/powerpoint/2010/main" val="291356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107845" y="1002059"/>
            <a:ext cx="11647550"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Routing + Scheduling</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grpSp>
        <p:nvGrpSpPr>
          <p:cNvPr id="2" name="Group 1">
            <a:extLst>
              <a:ext uri="{FF2B5EF4-FFF2-40B4-BE49-F238E27FC236}">
                <a16:creationId xmlns:a16="http://schemas.microsoft.com/office/drawing/2014/main" id="{24BC399F-BF11-75E5-B1F9-F665CA5C0A98}"/>
              </a:ext>
            </a:extLst>
          </p:cNvPr>
          <p:cNvGrpSpPr/>
          <p:nvPr/>
        </p:nvGrpSpPr>
        <p:grpSpPr>
          <a:xfrm>
            <a:off x="8593220" y="998127"/>
            <a:ext cx="3177608" cy="3146477"/>
            <a:chOff x="202401" y="250883"/>
            <a:chExt cx="3996375" cy="3957223"/>
          </a:xfrm>
        </p:grpSpPr>
        <p:pic>
          <p:nvPicPr>
            <p:cNvPr id="7" name="Graphic 6" descr="Quadcopter with solid fill">
              <a:extLst>
                <a:ext uri="{FF2B5EF4-FFF2-40B4-BE49-F238E27FC236}">
                  <a16:creationId xmlns:a16="http://schemas.microsoft.com/office/drawing/2014/main" id="{0D5A8605-D9E1-69D9-2666-6FC88B638F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4438" y="3765422"/>
              <a:ext cx="373645" cy="386060"/>
            </a:xfrm>
            <a:prstGeom prst="rect">
              <a:avLst/>
            </a:prstGeom>
          </p:spPr>
        </p:pic>
        <p:pic>
          <p:nvPicPr>
            <p:cNvPr id="8" name="Graphic 7" descr="Quadcopter with solid fill">
              <a:extLst>
                <a:ext uri="{FF2B5EF4-FFF2-40B4-BE49-F238E27FC236}">
                  <a16:creationId xmlns:a16="http://schemas.microsoft.com/office/drawing/2014/main" id="{7F47646C-B50B-B8C2-BC8B-AD28C9232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307" y="2413451"/>
              <a:ext cx="373645" cy="386060"/>
            </a:xfrm>
            <a:prstGeom prst="rect">
              <a:avLst/>
            </a:prstGeom>
          </p:spPr>
        </p:pic>
        <p:pic>
          <p:nvPicPr>
            <p:cNvPr id="9" name="Graphic 8" descr="Quadcopter with solid fill">
              <a:extLst>
                <a:ext uri="{FF2B5EF4-FFF2-40B4-BE49-F238E27FC236}">
                  <a16:creationId xmlns:a16="http://schemas.microsoft.com/office/drawing/2014/main" id="{99F1D1DE-3D0A-87E1-F65B-399DCDFA1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341" y="1785159"/>
              <a:ext cx="373645" cy="386060"/>
            </a:xfrm>
            <a:prstGeom prst="rect">
              <a:avLst/>
            </a:prstGeom>
          </p:spPr>
        </p:pic>
        <p:pic>
          <p:nvPicPr>
            <p:cNvPr id="10" name="Graphic 9" descr="Quadcopter with solid fill">
              <a:extLst>
                <a:ext uri="{FF2B5EF4-FFF2-40B4-BE49-F238E27FC236}">
                  <a16:creationId xmlns:a16="http://schemas.microsoft.com/office/drawing/2014/main" id="{C25210C1-65EB-AEA7-F365-4893CB565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7662" y="664827"/>
              <a:ext cx="373645" cy="386060"/>
            </a:xfrm>
            <a:prstGeom prst="rect">
              <a:avLst/>
            </a:prstGeom>
          </p:spPr>
        </p:pic>
        <p:pic>
          <p:nvPicPr>
            <p:cNvPr id="13" name="Graphic 12" descr="Empty battery with solid fill">
              <a:extLst>
                <a:ext uri="{FF2B5EF4-FFF2-40B4-BE49-F238E27FC236}">
                  <a16:creationId xmlns:a16="http://schemas.microsoft.com/office/drawing/2014/main" id="{6171350F-ECA1-169C-9D2C-E6143D32F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444" y="1626981"/>
              <a:ext cx="261551" cy="270241"/>
            </a:xfrm>
            <a:prstGeom prst="rect">
              <a:avLst/>
            </a:prstGeom>
          </p:spPr>
        </p:pic>
        <p:pic>
          <p:nvPicPr>
            <p:cNvPr id="14" name="Graphic 13" descr="Empty battery with solid fill">
              <a:extLst>
                <a:ext uri="{FF2B5EF4-FFF2-40B4-BE49-F238E27FC236}">
                  <a16:creationId xmlns:a16="http://schemas.microsoft.com/office/drawing/2014/main" id="{1B6D80F5-EE49-E125-38CE-1E3671407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7045" y="3617127"/>
              <a:ext cx="261551" cy="270241"/>
            </a:xfrm>
            <a:prstGeom prst="rect">
              <a:avLst/>
            </a:prstGeom>
          </p:spPr>
        </p:pic>
        <p:pic>
          <p:nvPicPr>
            <p:cNvPr id="19" name="Graphic 18" descr="Full battery with solid fill">
              <a:extLst>
                <a:ext uri="{FF2B5EF4-FFF2-40B4-BE49-F238E27FC236}">
                  <a16:creationId xmlns:a16="http://schemas.microsoft.com/office/drawing/2014/main" id="{9D406D58-CCE3-98E2-058D-5005B182C2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3297" y="2242761"/>
              <a:ext cx="251664" cy="260026"/>
            </a:xfrm>
            <a:prstGeom prst="rect">
              <a:avLst/>
            </a:prstGeom>
          </p:spPr>
        </p:pic>
        <p:pic>
          <p:nvPicPr>
            <p:cNvPr id="20" name="Graphic 19" descr="Full battery with solid fill">
              <a:extLst>
                <a:ext uri="{FF2B5EF4-FFF2-40B4-BE49-F238E27FC236}">
                  <a16:creationId xmlns:a16="http://schemas.microsoft.com/office/drawing/2014/main" id="{C0B76101-4239-D946-0343-A0E217A5C7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8651" y="508582"/>
              <a:ext cx="251664" cy="260026"/>
            </a:xfrm>
            <a:prstGeom prst="rect">
              <a:avLst/>
            </a:prstGeom>
          </p:spPr>
        </p:pic>
        <p:pic>
          <p:nvPicPr>
            <p:cNvPr id="21" name="Graphic 20" descr="Home outline">
              <a:extLst>
                <a:ext uri="{FF2B5EF4-FFF2-40B4-BE49-F238E27FC236}">
                  <a16:creationId xmlns:a16="http://schemas.microsoft.com/office/drawing/2014/main" id="{14DA0C9F-C971-7951-D8BE-9A0EF3CABF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3766" y="1310157"/>
              <a:ext cx="522186" cy="539536"/>
            </a:xfrm>
            <a:prstGeom prst="rect">
              <a:avLst/>
            </a:prstGeom>
          </p:spPr>
        </p:pic>
        <p:pic>
          <p:nvPicPr>
            <p:cNvPr id="22" name="Graphic 21" descr="Hospital outline">
              <a:extLst>
                <a:ext uri="{FF2B5EF4-FFF2-40B4-BE49-F238E27FC236}">
                  <a16:creationId xmlns:a16="http://schemas.microsoft.com/office/drawing/2014/main" id="{5F9CDD76-3B11-7C73-C534-2A4AE57773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995" y="440380"/>
              <a:ext cx="584648" cy="604073"/>
            </a:xfrm>
            <a:prstGeom prst="rect">
              <a:avLst/>
            </a:prstGeom>
          </p:spPr>
        </p:pic>
        <p:pic>
          <p:nvPicPr>
            <p:cNvPr id="23" name="Graphic 22" descr="Factory outline">
              <a:extLst>
                <a:ext uri="{FF2B5EF4-FFF2-40B4-BE49-F238E27FC236}">
                  <a16:creationId xmlns:a16="http://schemas.microsoft.com/office/drawing/2014/main" id="{2D534132-F404-182E-5525-FC6347B47C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21" y="3562171"/>
              <a:ext cx="584647" cy="604073"/>
            </a:xfrm>
            <a:prstGeom prst="rect">
              <a:avLst/>
            </a:prstGeom>
          </p:spPr>
        </p:pic>
        <p:sp>
          <p:nvSpPr>
            <p:cNvPr id="24" name="Freeform: Shape 23">
              <a:extLst>
                <a:ext uri="{FF2B5EF4-FFF2-40B4-BE49-F238E27FC236}">
                  <a16:creationId xmlns:a16="http://schemas.microsoft.com/office/drawing/2014/main" id="{5691FEA4-C722-A07F-CAC3-126BF377A1CB}"/>
                </a:ext>
              </a:extLst>
            </p:cNvPr>
            <p:cNvSpPr/>
            <p:nvPr/>
          </p:nvSpPr>
          <p:spPr>
            <a:xfrm>
              <a:off x="491713" y="1837623"/>
              <a:ext cx="3314099" cy="1058230"/>
            </a:xfrm>
            <a:custGeom>
              <a:avLst/>
              <a:gdLst>
                <a:gd name="connsiteX0" fmla="*/ 0 w 3666931"/>
                <a:gd name="connsiteY0" fmla="*/ 270588 h 1133241"/>
                <a:gd name="connsiteX1" fmla="*/ 895739 w 3666931"/>
                <a:gd name="connsiteY1" fmla="*/ 1119674 h 1133241"/>
                <a:gd name="connsiteX2" fmla="*/ 2435290 w 3666931"/>
                <a:gd name="connsiteY2" fmla="*/ 737119 h 1133241"/>
                <a:gd name="connsiteX3" fmla="*/ 3666931 w 3666931"/>
                <a:gd name="connsiteY3" fmla="*/ 0 h 1133241"/>
              </a:gdLst>
              <a:ahLst/>
              <a:cxnLst>
                <a:cxn ang="0">
                  <a:pos x="connsiteX0" y="connsiteY0"/>
                </a:cxn>
                <a:cxn ang="0">
                  <a:pos x="connsiteX1" y="connsiteY1"/>
                </a:cxn>
                <a:cxn ang="0">
                  <a:pos x="connsiteX2" y="connsiteY2"/>
                </a:cxn>
                <a:cxn ang="0">
                  <a:pos x="connsiteX3" y="connsiteY3"/>
                </a:cxn>
              </a:cxnLst>
              <a:rect l="l" t="t" r="r" b="b"/>
              <a:pathLst>
                <a:path w="3666931" h="1133241">
                  <a:moveTo>
                    <a:pt x="0" y="270588"/>
                  </a:moveTo>
                  <a:cubicBezTo>
                    <a:pt x="244928" y="656253"/>
                    <a:pt x="489857" y="1041919"/>
                    <a:pt x="895739" y="1119674"/>
                  </a:cubicBezTo>
                  <a:cubicBezTo>
                    <a:pt x="1301621" y="1197429"/>
                    <a:pt x="1973425" y="923731"/>
                    <a:pt x="2435290" y="737119"/>
                  </a:cubicBezTo>
                  <a:cubicBezTo>
                    <a:pt x="2897155" y="550507"/>
                    <a:pt x="3489649" y="85531"/>
                    <a:pt x="3666931"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7220A17-CEEE-F362-2A2E-3F45BAF3D783}"/>
                </a:ext>
              </a:extLst>
            </p:cNvPr>
            <p:cNvSpPr/>
            <p:nvPr/>
          </p:nvSpPr>
          <p:spPr>
            <a:xfrm>
              <a:off x="778429" y="2682785"/>
              <a:ext cx="3187607" cy="1089125"/>
            </a:xfrm>
            <a:custGeom>
              <a:avLst/>
              <a:gdLst>
                <a:gd name="connsiteX0" fmla="*/ 3526972 w 3526972"/>
                <a:gd name="connsiteY0" fmla="*/ 0 h 1166326"/>
                <a:gd name="connsiteX1" fmla="*/ 1511559 w 3526972"/>
                <a:gd name="connsiteY1" fmla="*/ 457200 h 1166326"/>
                <a:gd name="connsiteX2" fmla="*/ 0 w 3526972"/>
                <a:gd name="connsiteY2" fmla="*/ 1166326 h 1166326"/>
              </a:gdLst>
              <a:ahLst/>
              <a:cxnLst>
                <a:cxn ang="0">
                  <a:pos x="connsiteX0" y="connsiteY0"/>
                </a:cxn>
                <a:cxn ang="0">
                  <a:pos x="connsiteX1" y="connsiteY1"/>
                </a:cxn>
                <a:cxn ang="0">
                  <a:pos x="connsiteX2" y="connsiteY2"/>
                </a:cxn>
              </a:cxnLst>
              <a:rect l="l" t="t" r="r" b="b"/>
              <a:pathLst>
                <a:path w="3526972" h="1166326">
                  <a:moveTo>
                    <a:pt x="3526972" y="0"/>
                  </a:moveTo>
                  <a:cubicBezTo>
                    <a:pt x="2813180" y="131406"/>
                    <a:pt x="2099388" y="262812"/>
                    <a:pt x="1511559" y="457200"/>
                  </a:cubicBezTo>
                  <a:cubicBezTo>
                    <a:pt x="923730" y="651588"/>
                    <a:pt x="256592" y="1090126"/>
                    <a:pt x="0" y="1166326"/>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A3CCA9-1D9B-7074-5CE0-9463B0956097}"/>
                </a:ext>
              </a:extLst>
            </p:cNvPr>
            <p:cNvSpPr/>
            <p:nvPr/>
          </p:nvSpPr>
          <p:spPr>
            <a:xfrm>
              <a:off x="904921" y="250883"/>
              <a:ext cx="2285294" cy="549893"/>
            </a:xfrm>
            <a:custGeom>
              <a:avLst/>
              <a:gdLst>
                <a:gd name="connsiteX0" fmla="*/ 2528596 w 2528596"/>
                <a:gd name="connsiteY0" fmla="*/ 588871 h 588871"/>
                <a:gd name="connsiteX1" fmla="*/ 1828800 w 2528596"/>
                <a:gd name="connsiteY1" fmla="*/ 187654 h 588871"/>
                <a:gd name="connsiteX2" fmla="*/ 886408 w 2528596"/>
                <a:gd name="connsiteY2" fmla="*/ 1042 h 588871"/>
                <a:gd name="connsiteX3" fmla="*/ 0 w 2528596"/>
                <a:gd name="connsiteY3" fmla="*/ 262299 h 588871"/>
              </a:gdLst>
              <a:ahLst/>
              <a:cxnLst>
                <a:cxn ang="0">
                  <a:pos x="connsiteX0" y="connsiteY0"/>
                </a:cxn>
                <a:cxn ang="0">
                  <a:pos x="connsiteX1" y="connsiteY1"/>
                </a:cxn>
                <a:cxn ang="0">
                  <a:pos x="connsiteX2" y="connsiteY2"/>
                </a:cxn>
                <a:cxn ang="0">
                  <a:pos x="connsiteX3" y="connsiteY3"/>
                </a:cxn>
              </a:cxnLst>
              <a:rect l="l" t="t" r="r" b="b"/>
              <a:pathLst>
                <a:path w="2528596" h="588871">
                  <a:moveTo>
                    <a:pt x="2528596" y="588871"/>
                  </a:moveTo>
                  <a:cubicBezTo>
                    <a:pt x="2315547" y="437248"/>
                    <a:pt x="2102498" y="285625"/>
                    <a:pt x="1828800" y="187654"/>
                  </a:cubicBezTo>
                  <a:cubicBezTo>
                    <a:pt x="1555102" y="89683"/>
                    <a:pt x="1191208" y="-11399"/>
                    <a:pt x="886408" y="1042"/>
                  </a:cubicBezTo>
                  <a:cubicBezTo>
                    <a:pt x="581608" y="13483"/>
                    <a:pt x="166396" y="251413"/>
                    <a:pt x="0" y="262299"/>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20B8D8-7BB0-25A3-20A7-0BA75A6B8B1B}"/>
                    </a:ext>
                  </a:extLst>
                </p:cNvPr>
                <p:cNvSpPr txBox="1"/>
                <p:nvPr/>
              </p:nvSpPr>
              <p:spPr>
                <a:xfrm>
                  <a:off x="3512755" y="705524"/>
                  <a:ext cx="417882"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 name="TextBox 33">
                  <a:extLst>
                    <a:ext uri="{FF2B5EF4-FFF2-40B4-BE49-F238E27FC236}">
                      <a16:creationId xmlns:a16="http://schemas.microsoft.com/office/drawing/2014/main" id="{9505E02D-BEF5-1CDF-D5F8-32F1CF266604}"/>
                    </a:ext>
                  </a:extLst>
                </p:cNvPr>
                <p:cNvSpPr txBox="1">
                  <a:spLocks noRot="1" noChangeAspect="1" noMove="1" noResize="1" noEditPoints="1" noAdjustHandles="1" noChangeArrowheads="1" noChangeShapeType="1" noTextEdit="1"/>
                </p:cNvSpPr>
                <p:nvPr/>
              </p:nvSpPr>
              <p:spPr>
                <a:xfrm>
                  <a:off x="3512755" y="705524"/>
                  <a:ext cx="417882" cy="344885"/>
                </a:xfrm>
                <a:prstGeom prst="rect">
                  <a:avLst/>
                </a:prstGeom>
                <a:blipFill>
                  <a:blip r:embed="rId1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483ABD2-CC8A-03A6-F158-25BC1CEF7118}"/>
                    </a:ext>
                  </a:extLst>
                </p:cNvPr>
                <p:cNvSpPr txBox="1"/>
                <p:nvPr/>
              </p:nvSpPr>
              <p:spPr>
                <a:xfrm>
                  <a:off x="3776085" y="2694856"/>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5" name="TextBox 34">
                  <a:extLst>
                    <a:ext uri="{FF2B5EF4-FFF2-40B4-BE49-F238E27FC236}">
                      <a16:creationId xmlns:a16="http://schemas.microsoft.com/office/drawing/2014/main" id="{F65859CA-129C-CA56-52A3-64DFA5EB3A41}"/>
                    </a:ext>
                  </a:extLst>
                </p:cNvPr>
                <p:cNvSpPr txBox="1">
                  <a:spLocks noRot="1" noChangeAspect="1" noMove="1" noResize="1" noEditPoints="1" noAdjustHandles="1" noChangeArrowheads="1" noChangeShapeType="1" noTextEdit="1"/>
                </p:cNvSpPr>
                <p:nvPr/>
              </p:nvSpPr>
              <p:spPr>
                <a:xfrm>
                  <a:off x="3776085" y="2694856"/>
                  <a:ext cx="422691" cy="344885"/>
                </a:xfrm>
                <a:prstGeom prst="rect">
                  <a:avLst/>
                </a:prstGeom>
                <a:blipFill>
                  <a:blip r:embed="rId1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0DF924-5C7D-F333-D5B5-8958CCD27510}"/>
                    </a:ext>
                  </a:extLst>
                </p:cNvPr>
                <p:cNvSpPr txBox="1"/>
                <p:nvPr/>
              </p:nvSpPr>
              <p:spPr>
                <a:xfrm>
                  <a:off x="2064020" y="3863221"/>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55393920-9821-6E32-998F-50E138F48960}"/>
                    </a:ext>
                  </a:extLst>
                </p:cNvPr>
                <p:cNvSpPr txBox="1">
                  <a:spLocks noRot="1" noChangeAspect="1" noMove="1" noResize="1" noEditPoints="1" noAdjustHandles="1" noChangeArrowheads="1" noChangeShapeType="1" noTextEdit="1"/>
                </p:cNvSpPr>
                <p:nvPr/>
              </p:nvSpPr>
              <p:spPr>
                <a:xfrm>
                  <a:off x="2064020" y="3863221"/>
                  <a:ext cx="422691" cy="344885"/>
                </a:xfrm>
                <a:prstGeom prst="rect">
                  <a:avLst/>
                </a:prstGeom>
                <a:blipFill>
                  <a:blip r:embed="rId1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0162FD-CEE1-C2F6-F2A4-332F762C9C95}"/>
                    </a:ext>
                  </a:extLst>
                </p:cNvPr>
                <p:cNvSpPr txBox="1"/>
                <p:nvPr/>
              </p:nvSpPr>
              <p:spPr>
                <a:xfrm>
                  <a:off x="202401" y="2051240"/>
                  <a:ext cx="413767"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2B12381C-6537-E82A-C870-524B1809BF8F}"/>
                    </a:ext>
                  </a:extLst>
                </p:cNvPr>
                <p:cNvSpPr txBox="1">
                  <a:spLocks noRot="1" noChangeAspect="1" noMove="1" noResize="1" noEditPoints="1" noAdjustHandles="1" noChangeArrowheads="1" noChangeShapeType="1" noTextEdit="1"/>
                </p:cNvSpPr>
                <p:nvPr/>
              </p:nvSpPr>
              <p:spPr>
                <a:xfrm>
                  <a:off x="202401" y="2051240"/>
                  <a:ext cx="413767" cy="344885"/>
                </a:xfrm>
                <a:prstGeom prst="rect">
                  <a:avLst/>
                </a:prstGeom>
                <a:blipFill>
                  <a:blip r:embed="rId19"/>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5EE357-BF52-5EFA-3CC8-D01691AC9546}"/>
                    </a:ext>
                  </a:extLst>
                </p:cNvPr>
                <p:cNvSpPr txBox="1"/>
                <p:nvPr/>
              </p:nvSpPr>
              <p:spPr>
                <a:xfrm>
                  <a:off x="3716624" y="1780943"/>
                  <a:ext cx="412376"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B209A6A6-3F32-B79E-8E9B-8CB18797BBDA}"/>
                    </a:ext>
                  </a:extLst>
                </p:cNvPr>
                <p:cNvSpPr txBox="1">
                  <a:spLocks noRot="1" noChangeAspect="1" noMove="1" noResize="1" noEditPoints="1" noAdjustHandles="1" noChangeArrowheads="1" noChangeShapeType="1" noTextEdit="1"/>
                </p:cNvSpPr>
                <p:nvPr/>
              </p:nvSpPr>
              <p:spPr>
                <a:xfrm>
                  <a:off x="3716624" y="1780943"/>
                  <a:ext cx="412376" cy="344885"/>
                </a:xfrm>
                <a:prstGeom prst="rect">
                  <a:avLst/>
                </a:prstGeom>
                <a:blipFill>
                  <a:blip r:embed="rId2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3EC152-F2D3-9072-1A68-63CD1304CE2D}"/>
                    </a:ext>
                  </a:extLst>
                </p:cNvPr>
                <p:cNvSpPr txBox="1"/>
                <p:nvPr/>
              </p:nvSpPr>
              <p:spPr>
                <a:xfrm>
                  <a:off x="522655" y="3371060"/>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FCF44E8D-D4B6-000F-63F6-A76C1C232EAF}"/>
                    </a:ext>
                  </a:extLst>
                </p:cNvPr>
                <p:cNvSpPr txBox="1">
                  <a:spLocks noRot="1" noChangeAspect="1" noMove="1" noResize="1" noEditPoints="1" noAdjustHandles="1" noChangeArrowheads="1" noChangeShapeType="1" noTextEdit="1"/>
                </p:cNvSpPr>
                <p:nvPr/>
              </p:nvSpPr>
              <p:spPr>
                <a:xfrm>
                  <a:off x="522655" y="3371060"/>
                  <a:ext cx="417185" cy="344885"/>
                </a:xfrm>
                <a:prstGeom prst="rect">
                  <a:avLst/>
                </a:prstGeom>
                <a:blipFill>
                  <a:blip r:embed="rId21"/>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7FBE8C-F526-29FD-2CCC-D1F71B3F2E6C}"/>
                    </a:ext>
                  </a:extLst>
                </p:cNvPr>
                <p:cNvSpPr txBox="1"/>
                <p:nvPr/>
              </p:nvSpPr>
              <p:spPr>
                <a:xfrm>
                  <a:off x="699607" y="954823"/>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3</m:t>
                            </m:r>
                          </m:sub>
                        </m:sSub>
                      </m:oMath>
                    </m:oMathPara>
                  </a14:m>
                  <a:endParaRPr lang="en-US" dirty="0"/>
                </a:p>
              </p:txBody>
            </p:sp>
          </mc:Choice>
          <mc:Fallback xmlns="">
            <p:sp>
              <p:nvSpPr>
                <p:cNvPr id="41" name="TextBox 40">
                  <a:extLst>
                    <a:ext uri="{FF2B5EF4-FFF2-40B4-BE49-F238E27FC236}">
                      <a16:creationId xmlns:a16="http://schemas.microsoft.com/office/drawing/2014/main" id="{FA9F0DC9-5DB9-150F-7F3D-B49DD899BC71}"/>
                    </a:ext>
                  </a:extLst>
                </p:cNvPr>
                <p:cNvSpPr txBox="1">
                  <a:spLocks noRot="1" noChangeAspect="1" noMove="1" noResize="1" noEditPoints="1" noAdjustHandles="1" noChangeArrowheads="1" noChangeShapeType="1" noTextEdit="1"/>
                </p:cNvSpPr>
                <p:nvPr/>
              </p:nvSpPr>
              <p:spPr>
                <a:xfrm>
                  <a:off x="699607" y="954823"/>
                  <a:ext cx="417185" cy="344885"/>
                </a:xfrm>
                <a:prstGeom prst="rect">
                  <a:avLst/>
                </a:prstGeom>
                <a:blipFill>
                  <a:blip r:embed="rId2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2676B58-29D4-A137-DB71-3BDC8A7F6D30}"/>
                    </a:ext>
                  </a:extLst>
                </p:cNvPr>
                <p:cNvSpPr txBox="1"/>
                <p:nvPr/>
              </p:nvSpPr>
              <p:spPr>
                <a:xfrm>
                  <a:off x="2041534" y="860789"/>
                  <a:ext cx="38879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xmlns="">
            <p:sp>
              <p:nvSpPr>
                <p:cNvPr id="42" name="TextBox 41">
                  <a:extLst>
                    <a:ext uri="{FF2B5EF4-FFF2-40B4-BE49-F238E27FC236}">
                      <a16:creationId xmlns:a16="http://schemas.microsoft.com/office/drawing/2014/main" id="{81A4F836-4E5A-89B5-89FE-9DF1B2B8AB3B}"/>
                    </a:ext>
                  </a:extLst>
                </p:cNvPr>
                <p:cNvSpPr txBox="1">
                  <a:spLocks noRot="1" noChangeAspect="1" noMove="1" noResize="1" noEditPoints="1" noAdjustHandles="1" noChangeArrowheads="1" noChangeShapeType="1" noTextEdit="1"/>
                </p:cNvSpPr>
                <p:nvPr/>
              </p:nvSpPr>
              <p:spPr>
                <a:xfrm>
                  <a:off x="2041534" y="860789"/>
                  <a:ext cx="388790" cy="344885"/>
                </a:xfrm>
                <a:prstGeom prst="rect">
                  <a:avLst/>
                </a:prstGeom>
                <a:blipFill>
                  <a:blip r:embed="rId23"/>
                  <a:stretch>
                    <a:fillRect l="-3125"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D3DB6A6-B1BC-802E-6714-CD1B9A078B07}"/>
                    </a:ext>
                  </a:extLst>
                </p:cNvPr>
                <p:cNvSpPr txBox="1"/>
                <p:nvPr/>
              </p:nvSpPr>
              <p:spPr>
                <a:xfrm>
                  <a:off x="2486710" y="1844025"/>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8089AA82-0C22-32C8-DB33-D6A9A650ED56}"/>
                    </a:ext>
                  </a:extLst>
                </p:cNvPr>
                <p:cNvSpPr txBox="1">
                  <a:spLocks noRot="1" noChangeAspect="1" noMove="1" noResize="1" noEditPoints="1" noAdjustHandles="1" noChangeArrowheads="1" noChangeShapeType="1" noTextEdit="1"/>
                </p:cNvSpPr>
                <p:nvPr/>
              </p:nvSpPr>
              <p:spPr>
                <a:xfrm>
                  <a:off x="2486710" y="1844025"/>
                  <a:ext cx="393600" cy="344885"/>
                </a:xfrm>
                <a:prstGeom prst="rect">
                  <a:avLst/>
                </a:prstGeom>
                <a:blipFill>
                  <a:blip r:embed="rId24"/>
                  <a:stretch>
                    <a:fillRect l="-307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D6FC57-33E2-12B1-BD73-8AD5897705A2}"/>
                    </a:ext>
                  </a:extLst>
                </p:cNvPr>
                <p:cNvSpPr txBox="1"/>
                <p:nvPr/>
              </p:nvSpPr>
              <p:spPr>
                <a:xfrm>
                  <a:off x="999843" y="2238037"/>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0D316FF0-436C-5CFD-97F9-2C230A7F83BB}"/>
                    </a:ext>
                  </a:extLst>
                </p:cNvPr>
                <p:cNvSpPr txBox="1">
                  <a:spLocks noRot="1" noChangeAspect="1" noMove="1" noResize="1" noEditPoints="1" noAdjustHandles="1" noChangeArrowheads="1" noChangeShapeType="1" noTextEdit="1"/>
                </p:cNvSpPr>
                <p:nvPr/>
              </p:nvSpPr>
              <p:spPr>
                <a:xfrm>
                  <a:off x="999843" y="2238037"/>
                  <a:ext cx="393600" cy="344885"/>
                </a:xfrm>
                <a:prstGeom prst="rect">
                  <a:avLst/>
                </a:prstGeom>
                <a:blipFill>
                  <a:blip r:embed="rId25"/>
                  <a:stretch>
                    <a:fillRect l="-3077" b="-21053"/>
                  </a:stretch>
                </a:blipFill>
              </p:spPr>
              <p:txBody>
                <a:bodyPr/>
                <a:lstStyle/>
                <a:p>
                  <a:r>
                    <a:rPr lang="en-US">
                      <a:noFill/>
                    </a:rPr>
                    <a:t> </a:t>
                  </a:r>
                </a:p>
              </p:txBody>
            </p:sp>
          </mc:Fallback>
        </mc:AlternateContent>
        <p:sp>
          <p:nvSpPr>
            <p:cNvPr id="37" name="Freeform: Shape 36">
              <a:extLst>
                <a:ext uri="{FF2B5EF4-FFF2-40B4-BE49-F238E27FC236}">
                  <a16:creationId xmlns:a16="http://schemas.microsoft.com/office/drawing/2014/main" id="{BAE38727-8BC5-4996-E78C-B2A8F1996FF8}"/>
                </a:ext>
              </a:extLst>
            </p:cNvPr>
            <p:cNvSpPr/>
            <p:nvPr/>
          </p:nvSpPr>
          <p:spPr>
            <a:xfrm>
              <a:off x="914400" y="933061"/>
              <a:ext cx="1374356" cy="3088433"/>
            </a:xfrm>
            <a:custGeom>
              <a:avLst/>
              <a:gdLst>
                <a:gd name="connsiteX0" fmla="*/ 1073020 w 1374356"/>
                <a:gd name="connsiteY0" fmla="*/ 3088433 h 3088433"/>
                <a:gd name="connsiteX1" fmla="*/ 373224 w 1374356"/>
                <a:gd name="connsiteY1" fmla="*/ 1931437 h 3088433"/>
                <a:gd name="connsiteX2" fmla="*/ 1371600 w 1374356"/>
                <a:gd name="connsiteY2" fmla="*/ 578498 h 3088433"/>
                <a:gd name="connsiteX3" fmla="*/ 0 w 1374356"/>
                <a:gd name="connsiteY3" fmla="*/ 0 h 3088433"/>
              </a:gdLst>
              <a:ahLst/>
              <a:cxnLst>
                <a:cxn ang="0">
                  <a:pos x="connsiteX0" y="connsiteY0"/>
                </a:cxn>
                <a:cxn ang="0">
                  <a:pos x="connsiteX1" y="connsiteY1"/>
                </a:cxn>
                <a:cxn ang="0">
                  <a:pos x="connsiteX2" y="connsiteY2"/>
                </a:cxn>
                <a:cxn ang="0">
                  <a:pos x="connsiteX3" y="connsiteY3"/>
                </a:cxn>
              </a:cxnLst>
              <a:rect l="l" t="t" r="r" b="b"/>
              <a:pathLst>
                <a:path w="1374356" h="3088433">
                  <a:moveTo>
                    <a:pt x="1073020" y="3088433"/>
                  </a:moveTo>
                  <a:cubicBezTo>
                    <a:pt x="698240" y="2719096"/>
                    <a:pt x="323461" y="2349759"/>
                    <a:pt x="373224" y="1931437"/>
                  </a:cubicBezTo>
                  <a:cubicBezTo>
                    <a:pt x="422987" y="1513115"/>
                    <a:pt x="1433804" y="900404"/>
                    <a:pt x="1371600" y="578498"/>
                  </a:cubicBezTo>
                  <a:cubicBezTo>
                    <a:pt x="1309396" y="256592"/>
                    <a:pt x="209939" y="65314"/>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Battery charging with solid fill">
              <a:extLst>
                <a:ext uri="{FF2B5EF4-FFF2-40B4-BE49-F238E27FC236}">
                  <a16:creationId xmlns:a16="http://schemas.microsoft.com/office/drawing/2014/main" id="{321BF49A-FDFE-934F-EC50-DF8348872B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995894" y="2557909"/>
              <a:ext cx="604071" cy="584645"/>
            </a:xfrm>
            <a:prstGeom prst="rect">
              <a:avLst/>
            </a:prstGeom>
          </p:spPr>
        </p:pic>
        <p:pic>
          <p:nvPicPr>
            <p:cNvPr id="39" name="Graphic 38" descr="Battery charging with solid fill">
              <a:extLst>
                <a:ext uri="{FF2B5EF4-FFF2-40B4-BE49-F238E27FC236}">
                  <a16:creationId xmlns:a16="http://schemas.microsoft.com/office/drawing/2014/main" id="{26DCC9B8-4592-CA76-C92C-032F32D4F81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2399630" y="2173362"/>
              <a:ext cx="604071" cy="584645"/>
            </a:xfrm>
            <a:prstGeom prst="rect">
              <a:avLst/>
            </a:prstGeom>
          </p:spPr>
        </p:pic>
        <p:pic>
          <p:nvPicPr>
            <p:cNvPr id="40" name="Graphic 39" descr="Battery charging with solid fill">
              <a:extLst>
                <a:ext uri="{FF2B5EF4-FFF2-40B4-BE49-F238E27FC236}">
                  <a16:creationId xmlns:a16="http://schemas.microsoft.com/office/drawing/2014/main" id="{CFBE133F-85DC-7A10-9292-ED978EB1729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1943393" y="1191066"/>
              <a:ext cx="604071" cy="584645"/>
            </a:xfrm>
            <a:prstGeom prst="rect">
              <a:avLst/>
            </a:prstGeom>
          </p:spPr>
        </p:pic>
      </p:grpSp>
      <p:pic>
        <p:nvPicPr>
          <p:cNvPr id="41" name="Picture 40" descr="A graph of a project&#10;&#10;Description automatically generated">
            <a:extLst>
              <a:ext uri="{FF2B5EF4-FFF2-40B4-BE49-F238E27FC236}">
                <a16:creationId xmlns:a16="http://schemas.microsoft.com/office/drawing/2014/main" id="{963D5E59-063C-E853-346A-F217561EE026}"/>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8769684" y="4523578"/>
            <a:ext cx="3049089" cy="1786251"/>
          </a:xfrm>
          <a:prstGeom prst="rect">
            <a:avLst/>
          </a:prstGeom>
        </p:spPr>
      </p:pic>
      <p:pic>
        <p:nvPicPr>
          <p:cNvPr id="6" name="Picture 5">
            <a:extLst>
              <a:ext uri="{FF2B5EF4-FFF2-40B4-BE49-F238E27FC236}">
                <a16:creationId xmlns:a16="http://schemas.microsoft.com/office/drawing/2014/main" id="{C6F18786-FC62-02AA-A38A-73870073F513}"/>
              </a:ext>
            </a:extLst>
          </p:cNvPr>
          <p:cNvPicPr>
            <a:picLocks noChangeAspect="1"/>
          </p:cNvPicPr>
          <p:nvPr/>
        </p:nvPicPr>
        <p:blipFill>
          <a:blip r:embed="rId30"/>
          <a:stretch>
            <a:fillRect/>
          </a:stretch>
        </p:blipFill>
        <p:spPr>
          <a:xfrm>
            <a:off x="104776" y="1191844"/>
            <a:ext cx="8313548" cy="4664097"/>
          </a:xfrm>
          <a:prstGeom prst="rect">
            <a:avLst/>
          </a:prstGeom>
        </p:spPr>
      </p:pic>
      <p:sp>
        <p:nvSpPr>
          <p:cNvPr id="43" name="Rectangle 42">
            <a:extLst>
              <a:ext uri="{FF2B5EF4-FFF2-40B4-BE49-F238E27FC236}">
                <a16:creationId xmlns:a16="http://schemas.microsoft.com/office/drawing/2014/main" id="{5D245A6B-5C82-D5E4-3B9B-E2281E3A4002}"/>
              </a:ext>
            </a:extLst>
          </p:cNvPr>
          <p:cNvSpPr/>
          <p:nvPr/>
        </p:nvSpPr>
        <p:spPr>
          <a:xfrm>
            <a:off x="104776" y="1002059"/>
            <a:ext cx="8315488" cy="5019362"/>
          </a:xfrm>
          <a:prstGeom prst="rect">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76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Routing + Scheduling in FLPO Framework</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grpSp>
        <p:nvGrpSpPr>
          <p:cNvPr id="2" name="Group 1">
            <a:extLst>
              <a:ext uri="{FF2B5EF4-FFF2-40B4-BE49-F238E27FC236}">
                <a16:creationId xmlns:a16="http://schemas.microsoft.com/office/drawing/2014/main" id="{24BC399F-BF11-75E5-B1F9-F665CA5C0A98}"/>
              </a:ext>
            </a:extLst>
          </p:cNvPr>
          <p:cNvGrpSpPr/>
          <p:nvPr/>
        </p:nvGrpSpPr>
        <p:grpSpPr>
          <a:xfrm>
            <a:off x="8593220" y="998127"/>
            <a:ext cx="3177608" cy="3146477"/>
            <a:chOff x="202401" y="250883"/>
            <a:chExt cx="3996375" cy="3957223"/>
          </a:xfrm>
        </p:grpSpPr>
        <p:pic>
          <p:nvPicPr>
            <p:cNvPr id="7" name="Graphic 6" descr="Quadcopter with solid fill">
              <a:extLst>
                <a:ext uri="{FF2B5EF4-FFF2-40B4-BE49-F238E27FC236}">
                  <a16:creationId xmlns:a16="http://schemas.microsoft.com/office/drawing/2014/main" id="{0D5A8605-D9E1-69D9-2666-6FC88B638F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4438" y="3765422"/>
              <a:ext cx="373645" cy="386060"/>
            </a:xfrm>
            <a:prstGeom prst="rect">
              <a:avLst/>
            </a:prstGeom>
          </p:spPr>
        </p:pic>
        <p:pic>
          <p:nvPicPr>
            <p:cNvPr id="8" name="Graphic 7" descr="Quadcopter with solid fill">
              <a:extLst>
                <a:ext uri="{FF2B5EF4-FFF2-40B4-BE49-F238E27FC236}">
                  <a16:creationId xmlns:a16="http://schemas.microsoft.com/office/drawing/2014/main" id="{7F47646C-B50B-B8C2-BC8B-AD28C9232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307" y="2413451"/>
              <a:ext cx="373645" cy="386060"/>
            </a:xfrm>
            <a:prstGeom prst="rect">
              <a:avLst/>
            </a:prstGeom>
          </p:spPr>
        </p:pic>
        <p:pic>
          <p:nvPicPr>
            <p:cNvPr id="9" name="Graphic 8" descr="Quadcopter with solid fill">
              <a:extLst>
                <a:ext uri="{FF2B5EF4-FFF2-40B4-BE49-F238E27FC236}">
                  <a16:creationId xmlns:a16="http://schemas.microsoft.com/office/drawing/2014/main" id="{99F1D1DE-3D0A-87E1-F65B-399DCDFA1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341" y="1785159"/>
              <a:ext cx="373645" cy="386060"/>
            </a:xfrm>
            <a:prstGeom prst="rect">
              <a:avLst/>
            </a:prstGeom>
          </p:spPr>
        </p:pic>
        <p:pic>
          <p:nvPicPr>
            <p:cNvPr id="10" name="Graphic 9" descr="Quadcopter with solid fill">
              <a:extLst>
                <a:ext uri="{FF2B5EF4-FFF2-40B4-BE49-F238E27FC236}">
                  <a16:creationId xmlns:a16="http://schemas.microsoft.com/office/drawing/2014/main" id="{C25210C1-65EB-AEA7-F365-4893CB565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7662" y="664827"/>
              <a:ext cx="373645" cy="386060"/>
            </a:xfrm>
            <a:prstGeom prst="rect">
              <a:avLst/>
            </a:prstGeom>
          </p:spPr>
        </p:pic>
        <p:pic>
          <p:nvPicPr>
            <p:cNvPr id="13" name="Graphic 12" descr="Empty battery with solid fill">
              <a:extLst>
                <a:ext uri="{FF2B5EF4-FFF2-40B4-BE49-F238E27FC236}">
                  <a16:creationId xmlns:a16="http://schemas.microsoft.com/office/drawing/2014/main" id="{6171350F-ECA1-169C-9D2C-E6143D32F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444" y="1626981"/>
              <a:ext cx="261551" cy="270241"/>
            </a:xfrm>
            <a:prstGeom prst="rect">
              <a:avLst/>
            </a:prstGeom>
          </p:spPr>
        </p:pic>
        <p:pic>
          <p:nvPicPr>
            <p:cNvPr id="14" name="Graphic 13" descr="Empty battery with solid fill">
              <a:extLst>
                <a:ext uri="{FF2B5EF4-FFF2-40B4-BE49-F238E27FC236}">
                  <a16:creationId xmlns:a16="http://schemas.microsoft.com/office/drawing/2014/main" id="{1B6D80F5-EE49-E125-38CE-1E3671407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7045" y="3617127"/>
              <a:ext cx="261551" cy="270241"/>
            </a:xfrm>
            <a:prstGeom prst="rect">
              <a:avLst/>
            </a:prstGeom>
          </p:spPr>
        </p:pic>
        <p:pic>
          <p:nvPicPr>
            <p:cNvPr id="19" name="Graphic 18" descr="Full battery with solid fill">
              <a:extLst>
                <a:ext uri="{FF2B5EF4-FFF2-40B4-BE49-F238E27FC236}">
                  <a16:creationId xmlns:a16="http://schemas.microsoft.com/office/drawing/2014/main" id="{9D406D58-CCE3-98E2-058D-5005B182C2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3297" y="2242761"/>
              <a:ext cx="251664" cy="260026"/>
            </a:xfrm>
            <a:prstGeom prst="rect">
              <a:avLst/>
            </a:prstGeom>
          </p:spPr>
        </p:pic>
        <p:pic>
          <p:nvPicPr>
            <p:cNvPr id="20" name="Graphic 19" descr="Full battery with solid fill">
              <a:extLst>
                <a:ext uri="{FF2B5EF4-FFF2-40B4-BE49-F238E27FC236}">
                  <a16:creationId xmlns:a16="http://schemas.microsoft.com/office/drawing/2014/main" id="{C0B76101-4239-D946-0343-A0E217A5C7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8651" y="508582"/>
              <a:ext cx="251664" cy="260026"/>
            </a:xfrm>
            <a:prstGeom prst="rect">
              <a:avLst/>
            </a:prstGeom>
          </p:spPr>
        </p:pic>
        <p:pic>
          <p:nvPicPr>
            <p:cNvPr id="21" name="Graphic 20" descr="Home outline">
              <a:extLst>
                <a:ext uri="{FF2B5EF4-FFF2-40B4-BE49-F238E27FC236}">
                  <a16:creationId xmlns:a16="http://schemas.microsoft.com/office/drawing/2014/main" id="{14DA0C9F-C971-7951-D8BE-9A0EF3CABF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3766" y="1310157"/>
              <a:ext cx="522186" cy="539536"/>
            </a:xfrm>
            <a:prstGeom prst="rect">
              <a:avLst/>
            </a:prstGeom>
          </p:spPr>
        </p:pic>
        <p:pic>
          <p:nvPicPr>
            <p:cNvPr id="22" name="Graphic 21" descr="Hospital outline">
              <a:extLst>
                <a:ext uri="{FF2B5EF4-FFF2-40B4-BE49-F238E27FC236}">
                  <a16:creationId xmlns:a16="http://schemas.microsoft.com/office/drawing/2014/main" id="{5F9CDD76-3B11-7C73-C534-2A4AE57773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995" y="440380"/>
              <a:ext cx="584648" cy="604073"/>
            </a:xfrm>
            <a:prstGeom prst="rect">
              <a:avLst/>
            </a:prstGeom>
          </p:spPr>
        </p:pic>
        <p:pic>
          <p:nvPicPr>
            <p:cNvPr id="23" name="Graphic 22" descr="Factory outline">
              <a:extLst>
                <a:ext uri="{FF2B5EF4-FFF2-40B4-BE49-F238E27FC236}">
                  <a16:creationId xmlns:a16="http://schemas.microsoft.com/office/drawing/2014/main" id="{2D534132-F404-182E-5525-FC6347B47C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21" y="3562171"/>
              <a:ext cx="584647" cy="604073"/>
            </a:xfrm>
            <a:prstGeom prst="rect">
              <a:avLst/>
            </a:prstGeom>
          </p:spPr>
        </p:pic>
        <p:sp>
          <p:nvSpPr>
            <p:cNvPr id="24" name="Freeform: Shape 23">
              <a:extLst>
                <a:ext uri="{FF2B5EF4-FFF2-40B4-BE49-F238E27FC236}">
                  <a16:creationId xmlns:a16="http://schemas.microsoft.com/office/drawing/2014/main" id="{5691FEA4-C722-A07F-CAC3-126BF377A1CB}"/>
                </a:ext>
              </a:extLst>
            </p:cNvPr>
            <p:cNvSpPr/>
            <p:nvPr/>
          </p:nvSpPr>
          <p:spPr>
            <a:xfrm>
              <a:off x="491713" y="1837623"/>
              <a:ext cx="3314099" cy="1058230"/>
            </a:xfrm>
            <a:custGeom>
              <a:avLst/>
              <a:gdLst>
                <a:gd name="connsiteX0" fmla="*/ 0 w 3666931"/>
                <a:gd name="connsiteY0" fmla="*/ 270588 h 1133241"/>
                <a:gd name="connsiteX1" fmla="*/ 895739 w 3666931"/>
                <a:gd name="connsiteY1" fmla="*/ 1119674 h 1133241"/>
                <a:gd name="connsiteX2" fmla="*/ 2435290 w 3666931"/>
                <a:gd name="connsiteY2" fmla="*/ 737119 h 1133241"/>
                <a:gd name="connsiteX3" fmla="*/ 3666931 w 3666931"/>
                <a:gd name="connsiteY3" fmla="*/ 0 h 1133241"/>
              </a:gdLst>
              <a:ahLst/>
              <a:cxnLst>
                <a:cxn ang="0">
                  <a:pos x="connsiteX0" y="connsiteY0"/>
                </a:cxn>
                <a:cxn ang="0">
                  <a:pos x="connsiteX1" y="connsiteY1"/>
                </a:cxn>
                <a:cxn ang="0">
                  <a:pos x="connsiteX2" y="connsiteY2"/>
                </a:cxn>
                <a:cxn ang="0">
                  <a:pos x="connsiteX3" y="connsiteY3"/>
                </a:cxn>
              </a:cxnLst>
              <a:rect l="l" t="t" r="r" b="b"/>
              <a:pathLst>
                <a:path w="3666931" h="1133241">
                  <a:moveTo>
                    <a:pt x="0" y="270588"/>
                  </a:moveTo>
                  <a:cubicBezTo>
                    <a:pt x="244928" y="656253"/>
                    <a:pt x="489857" y="1041919"/>
                    <a:pt x="895739" y="1119674"/>
                  </a:cubicBezTo>
                  <a:cubicBezTo>
                    <a:pt x="1301621" y="1197429"/>
                    <a:pt x="1973425" y="923731"/>
                    <a:pt x="2435290" y="737119"/>
                  </a:cubicBezTo>
                  <a:cubicBezTo>
                    <a:pt x="2897155" y="550507"/>
                    <a:pt x="3489649" y="85531"/>
                    <a:pt x="3666931"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7220A17-CEEE-F362-2A2E-3F45BAF3D783}"/>
                </a:ext>
              </a:extLst>
            </p:cNvPr>
            <p:cNvSpPr/>
            <p:nvPr/>
          </p:nvSpPr>
          <p:spPr>
            <a:xfrm>
              <a:off x="778429" y="2682785"/>
              <a:ext cx="3187607" cy="1089125"/>
            </a:xfrm>
            <a:custGeom>
              <a:avLst/>
              <a:gdLst>
                <a:gd name="connsiteX0" fmla="*/ 3526972 w 3526972"/>
                <a:gd name="connsiteY0" fmla="*/ 0 h 1166326"/>
                <a:gd name="connsiteX1" fmla="*/ 1511559 w 3526972"/>
                <a:gd name="connsiteY1" fmla="*/ 457200 h 1166326"/>
                <a:gd name="connsiteX2" fmla="*/ 0 w 3526972"/>
                <a:gd name="connsiteY2" fmla="*/ 1166326 h 1166326"/>
              </a:gdLst>
              <a:ahLst/>
              <a:cxnLst>
                <a:cxn ang="0">
                  <a:pos x="connsiteX0" y="connsiteY0"/>
                </a:cxn>
                <a:cxn ang="0">
                  <a:pos x="connsiteX1" y="connsiteY1"/>
                </a:cxn>
                <a:cxn ang="0">
                  <a:pos x="connsiteX2" y="connsiteY2"/>
                </a:cxn>
              </a:cxnLst>
              <a:rect l="l" t="t" r="r" b="b"/>
              <a:pathLst>
                <a:path w="3526972" h="1166326">
                  <a:moveTo>
                    <a:pt x="3526972" y="0"/>
                  </a:moveTo>
                  <a:cubicBezTo>
                    <a:pt x="2813180" y="131406"/>
                    <a:pt x="2099388" y="262812"/>
                    <a:pt x="1511559" y="457200"/>
                  </a:cubicBezTo>
                  <a:cubicBezTo>
                    <a:pt x="923730" y="651588"/>
                    <a:pt x="256592" y="1090126"/>
                    <a:pt x="0" y="1166326"/>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A3CCA9-1D9B-7074-5CE0-9463B0956097}"/>
                </a:ext>
              </a:extLst>
            </p:cNvPr>
            <p:cNvSpPr/>
            <p:nvPr/>
          </p:nvSpPr>
          <p:spPr>
            <a:xfrm>
              <a:off x="904921" y="250883"/>
              <a:ext cx="2285294" cy="549893"/>
            </a:xfrm>
            <a:custGeom>
              <a:avLst/>
              <a:gdLst>
                <a:gd name="connsiteX0" fmla="*/ 2528596 w 2528596"/>
                <a:gd name="connsiteY0" fmla="*/ 588871 h 588871"/>
                <a:gd name="connsiteX1" fmla="*/ 1828800 w 2528596"/>
                <a:gd name="connsiteY1" fmla="*/ 187654 h 588871"/>
                <a:gd name="connsiteX2" fmla="*/ 886408 w 2528596"/>
                <a:gd name="connsiteY2" fmla="*/ 1042 h 588871"/>
                <a:gd name="connsiteX3" fmla="*/ 0 w 2528596"/>
                <a:gd name="connsiteY3" fmla="*/ 262299 h 588871"/>
              </a:gdLst>
              <a:ahLst/>
              <a:cxnLst>
                <a:cxn ang="0">
                  <a:pos x="connsiteX0" y="connsiteY0"/>
                </a:cxn>
                <a:cxn ang="0">
                  <a:pos x="connsiteX1" y="connsiteY1"/>
                </a:cxn>
                <a:cxn ang="0">
                  <a:pos x="connsiteX2" y="connsiteY2"/>
                </a:cxn>
                <a:cxn ang="0">
                  <a:pos x="connsiteX3" y="connsiteY3"/>
                </a:cxn>
              </a:cxnLst>
              <a:rect l="l" t="t" r="r" b="b"/>
              <a:pathLst>
                <a:path w="2528596" h="588871">
                  <a:moveTo>
                    <a:pt x="2528596" y="588871"/>
                  </a:moveTo>
                  <a:cubicBezTo>
                    <a:pt x="2315547" y="437248"/>
                    <a:pt x="2102498" y="285625"/>
                    <a:pt x="1828800" y="187654"/>
                  </a:cubicBezTo>
                  <a:cubicBezTo>
                    <a:pt x="1555102" y="89683"/>
                    <a:pt x="1191208" y="-11399"/>
                    <a:pt x="886408" y="1042"/>
                  </a:cubicBezTo>
                  <a:cubicBezTo>
                    <a:pt x="581608" y="13483"/>
                    <a:pt x="166396" y="251413"/>
                    <a:pt x="0" y="262299"/>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720B8D8-7BB0-25A3-20A7-0BA75A6B8B1B}"/>
                    </a:ext>
                  </a:extLst>
                </p:cNvPr>
                <p:cNvSpPr txBox="1"/>
                <p:nvPr/>
              </p:nvSpPr>
              <p:spPr>
                <a:xfrm>
                  <a:off x="3512755" y="705524"/>
                  <a:ext cx="417882"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27" name="TextBox 26">
                  <a:extLst>
                    <a:ext uri="{FF2B5EF4-FFF2-40B4-BE49-F238E27FC236}">
                      <a16:creationId xmlns:a16="http://schemas.microsoft.com/office/drawing/2014/main" id="{6720B8D8-7BB0-25A3-20A7-0BA75A6B8B1B}"/>
                    </a:ext>
                  </a:extLst>
                </p:cNvPr>
                <p:cNvSpPr txBox="1">
                  <a:spLocks noRot="1" noChangeAspect="1" noMove="1" noResize="1" noEditPoints="1" noAdjustHandles="1" noChangeArrowheads="1" noChangeShapeType="1" noTextEdit="1"/>
                </p:cNvSpPr>
                <p:nvPr/>
              </p:nvSpPr>
              <p:spPr>
                <a:xfrm>
                  <a:off x="3512755" y="705524"/>
                  <a:ext cx="417882" cy="344885"/>
                </a:xfrm>
                <a:prstGeom prst="rect">
                  <a:avLst/>
                </a:prstGeom>
                <a:blipFill>
                  <a:blip r:embed="rId1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483ABD2-CC8A-03A6-F158-25BC1CEF7118}"/>
                    </a:ext>
                  </a:extLst>
                </p:cNvPr>
                <p:cNvSpPr txBox="1"/>
                <p:nvPr/>
              </p:nvSpPr>
              <p:spPr>
                <a:xfrm>
                  <a:off x="3776085" y="2694856"/>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28" name="TextBox 27">
                  <a:extLst>
                    <a:ext uri="{FF2B5EF4-FFF2-40B4-BE49-F238E27FC236}">
                      <a16:creationId xmlns:a16="http://schemas.microsoft.com/office/drawing/2014/main" id="{F483ABD2-CC8A-03A6-F158-25BC1CEF7118}"/>
                    </a:ext>
                  </a:extLst>
                </p:cNvPr>
                <p:cNvSpPr txBox="1">
                  <a:spLocks noRot="1" noChangeAspect="1" noMove="1" noResize="1" noEditPoints="1" noAdjustHandles="1" noChangeArrowheads="1" noChangeShapeType="1" noTextEdit="1"/>
                </p:cNvSpPr>
                <p:nvPr/>
              </p:nvSpPr>
              <p:spPr>
                <a:xfrm>
                  <a:off x="3776085" y="2694856"/>
                  <a:ext cx="422691" cy="344885"/>
                </a:xfrm>
                <a:prstGeom prst="rect">
                  <a:avLst/>
                </a:prstGeom>
                <a:blipFill>
                  <a:blip r:embed="rId17"/>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F0DF924-5C7D-F333-D5B5-8958CCD27510}"/>
                    </a:ext>
                  </a:extLst>
                </p:cNvPr>
                <p:cNvSpPr txBox="1"/>
                <p:nvPr/>
              </p:nvSpPr>
              <p:spPr>
                <a:xfrm>
                  <a:off x="2064020" y="3863221"/>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p:sp>
              <p:nvSpPr>
                <p:cNvPr id="29" name="TextBox 28">
                  <a:extLst>
                    <a:ext uri="{FF2B5EF4-FFF2-40B4-BE49-F238E27FC236}">
                      <a16:creationId xmlns:a16="http://schemas.microsoft.com/office/drawing/2014/main" id="{5F0DF924-5C7D-F333-D5B5-8958CCD27510}"/>
                    </a:ext>
                  </a:extLst>
                </p:cNvPr>
                <p:cNvSpPr txBox="1">
                  <a:spLocks noRot="1" noChangeAspect="1" noMove="1" noResize="1" noEditPoints="1" noAdjustHandles="1" noChangeArrowheads="1" noChangeShapeType="1" noTextEdit="1"/>
                </p:cNvSpPr>
                <p:nvPr/>
              </p:nvSpPr>
              <p:spPr>
                <a:xfrm>
                  <a:off x="2064020" y="3863221"/>
                  <a:ext cx="422691" cy="344885"/>
                </a:xfrm>
                <a:prstGeom prst="rect">
                  <a:avLst/>
                </a:prstGeom>
                <a:blipFill>
                  <a:blip r:embed="rId18"/>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00162FD-CEE1-C2F6-F2A4-332F762C9C95}"/>
                    </a:ext>
                  </a:extLst>
                </p:cNvPr>
                <p:cNvSpPr txBox="1"/>
                <p:nvPr/>
              </p:nvSpPr>
              <p:spPr>
                <a:xfrm>
                  <a:off x="202401" y="2051240"/>
                  <a:ext cx="413767"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p:sp>
              <p:nvSpPr>
                <p:cNvPr id="30" name="TextBox 29">
                  <a:extLst>
                    <a:ext uri="{FF2B5EF4-FFF2-40B4-BE49-F238E27FC236}">
                      <a16:creationId xmlns:a16="http://schemas.microsoft.com/office/drawing/2014/main" id="{600162FD-CEE1-C2F6-F2A4-332F762C9C95}"/>
                    </a:ext>
                  </a:extLst>
                </p:cNvPr>
                <p:cNvSpPr txBox="1">
                  <a:spLocks noRot="1" noChangeAspect="1" noMove="1" noResize="1" noEditPoints="1" noAdjustHandles="1" noChangeArrowheads="1" noChangeShapeType="1" noTextEdit="1"/>
                </p:cNvSpPr>
                <p:nvPr/>
              </p:nvSpPr>
              <p:spPr>
                <a:xfrm>
                  <a:off x="202401" y="2051240"/>
                  <a:ext cx="413767" cy="344885"/>
                </a:xfrm>
                <a:prstGeom prst="rect">
                  <a:avLst/>
                </a:prstGeom>
                <a:blipFill>
                  <a:blip r:embed="rId19"/>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45EE357-BF52-5EFA-3CC8-D01691AC9546}"/>
                    </a:ext>
                  </a:extLst>
                </p:cNvPr>
                <p:cNvSpPr txBox="1"/>
                <p:nvPr/>
              </p:nvSpPr>
              <p:spPr>
                <a:xfrm>
                  <a:off x="3716624" y="1780943"/>
                  <a:ext cx="412376"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1</m:t>
                            </m:r>
                          </m:sub>
                        </m:sSub>
                      </m:oMath>
                    </m:oMathPara>
                  </a14:m>
                  <a:endParaRPr lang="en-US" dirty="0"/>
                </a:p>
              </p:txBody>
            </p:sp>
          </mc:Choice>
          <mc:Fallback>
            <p:sp>
              <p:nvSpPr>
                <p:cNvPr id="31" name="TextBox 30">
                  <a:extLst>
                    <a:ext uri="{FF2B5EF4-FFF2-40B4-BE49-F238E27FC236}">
                      <a16:creationId xmlns:a16="http://schemas.microsoft.com/office/drawing/2014/main" id="{845EE357-BF52-5EFA-3CC8-D01691AC9546}"/>
                    </a:ext>
                  </a:extLst>
                </p:cNvPr>
                <p:cNvSpPr txBox="1">
                  <a:spLocks noRot="1" noChangeAspect="1" noMove="1" noResize="1" noEditPoints="1" noAdjustHandles="1" noChangeArrowheads="1" noChangeShapeType="1" noTextEdit="1"/>
                </p:cNvSpPr>
                <p:nvPr/>
              </p:nvSpPr>
              <p:spPr>
                <a:xfrm>
                  <a:off x="3716624" y="1780943"/>
                  <a:ext cx="412376" cy="344885"/>
                </a:xfrm>
                <a:prstGeom prst="rect">
                  <a:avLst/>
                </a:prstGeom>
                <a:blipFill>
                  <a:blip r:embed="rId20"/>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63EC152-F2D3-9072-1A68-63CD1304CE2D}"/>
                    </a:ext>
                  </a:extLst>
                </p:cNvPr>
                <p:cNvSpPr txBox="1"/>
                <p:nvPr/>
              </p:nvSpPr>
              <p:spPr>
                <a:xfrm>
                  <a:off x="522655" y="3371060"/>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2</m:t>
                            </m:r>
                          </m:sub>
                        </m:sSub>
                      </m:oMath>
                    </m:oMathPara>
                  </a14:m>
                  <a:endParaRPr lang="en-US" dirty="0"/>
                </a:p>
              </p:txBody>
            </p:sp>
          </mc:Choice>
          <mc:Fallback>
            <p:sp>
              <p:nvSpPr>
                <p:cNvPr id="32" name="TextBox 31">
                  <a:extLst>
                    <a:ext uri="{FF2B5EF4-FFF2-40B4-BE49-F238E27FC236}">
                      <a16:creationId xmlns:a16="http://schemas.microsoft.com/office/drawing/2014/main" id="{663EC152-F2D3-9072-1A68-63CD1304CE2D}"/>
                    </a:ext>
                  </a:extLst>
                </p:cNvPr>
                <p:cNvSpPr txBox="1">
                  <a:spLocks noRot="1" noChangeAspect="1" noMove="1" noResize="1" noEditPoints="1" noAdjustHandles="1" noChangeArrowheads="1" noChangeShapeType="1" noTextEdit="1"/>
                </p:cNvSpPr>
                <p:nvPr/>
              </p:nvSpPr>
              <p:spPr>
                <a:xfrm>
                  <a:off x="522655" y="3371060"/>
                  <a:ext cx="417185" cy="344885"/>
                </a:xfrm>
                <a:prstGeom prst="rect">
                  <a:avLst/>
                </a:prstGeom>
                <a:blipFill>
                  <a:blip r:embed="rId21"/>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E7FBE8C-F526-29FD-2CCC-D1F71B3F2E6C}"/>
                    </a:ext>
                  </a:extLst>
                </p:cNvPr>
                <p:cNvSpPr txBox="1"/>
                <p:nvPr/>
              </p:nvSpPr>
              <p:spPr>
                <a:xfrm>
                  <a:off x="699607" y="954823"/>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3</m:t>
                            </m:r>
                          </m:sub>
                        </m:sSub>
                      </m:oMath>
                    </m:oMathPara>
                  </a14:m>
                  <a:endParaRPr lang="en-US" dirty="0"/>
                </a:p>
              </p:txBody>
            </p:sp>
          </mc:Choice>
          <mc:Fallback>
            <p:sp>
              <p:nvSpPr>
                <p:cNvPr id="33" name="TextBox 32">
                  <a:extLst>
                    <a:ext uri="{FF2B5EF4-FFF2-40B4-BE49-F238E27FC236}">
                      <a16:creationId xmlns:a16="http://schemas.microsoft.com/office/drawing/2014/main" id="{FE7FBE8C-F526-29FD-2CCC-D1F71B3F2E6C}"/>
                    </a:ext>
                  </a:extLst>
                </p:cNvPr>
                <p:cNvSpPr txBox="1">
                  <a:spLocks noRot="1" noChangeAspect="1" noMove="1" noResize="1" noEditPoints="1" noAdjustHandles="1" noChangeArrowheads="1" noChangeShapeType="1" noTextEdit="1"/>
                </p:cNvSpPr>
                <p:nvPr/>
              </p:nvSpPr>
              <p:spPr>
                <a:xfrm>
                  <a:off x="699607" y="954823"/>
                  <a:ext cx="417185" cy="344885"/>
                </a:xfrm>
                <a:prstGeom prst="rect">
                  <a:avLst/>
                </a:prstGeom>
                <a:blipFill>
                  <a:blip r:embed="rId22"/>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2676B58-29D4-A137-DB71-3BDC8A7F6D30}"/>
                    </a:ext>
                  </a:extLst>
                </p:cNvPr>
                <p:cNvSpPr txBox="1"/>
                <p:nvPr/>
              </p:nvSpPr>
              <p:spPr>
                <a:xfrm>
                  <a:off x="2041534" y="860789"/>
                  <a:ext cx="38879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p:sp>
              <p:nvSpPr>
                <p:cNvPr id="34" name="TextBox 33">
                  <a:extLst>
                    <a:ext uri="{FF2B5EF4-FFF2-40B4-BE49-F238E27FC236}">
                      <a16:creationId xmlns:a16="http://schemas.microsoft.com/office/drawing/2014/main" id="{42676B58-29D4-A137-DB71-3BDC8A7F6D30}"/>
                    </a:ext>
                  </a:extLst>
                </p:cNvPr>
                <p:cNvSpPr txBox="1">
                  <a:spLocks noRot="1" noChangeAspect="1" noMove="1" noResize="1" noEditPoints="1" noAdjustHandles="1" noChangeArrowheads="1" noChangeShapeType="1" noTextEdit="1"/>
                </p:cNvSpPr>
                <p:nvPr/>
              </p:nvSpPr>
              <p:spPr>
                <a:xfrm>
                  <a:off x="2041534" y="860789"/>
                  <a:ext cx="388790" cy="344885"/>
                </a:xfrm>
                <a:prstGeom prst="rect">
                  <a:avLst/>
                </a:prstGeom>
                <a:blipFill>
                  <a:blip r:embed="rId23"/>
                  <a:stretch>
                    <a:fillRect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D3DB6A6-B1BC-802E-6714-CD1B9A078B07}"/>
                    </a:ext>
                  </a:extLst>
                </p:cNvPr>
                <p:cNvSpPr txBox="1"/>
                <p:nvPr/>
              </p:nvSpPr>
              <p:spPr>
                <a:xfrm>
                  <a:off x="2486710" y="1844025"/>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p:sp>
              <p:nvSpPr>
                <p:cNvPr id="35" name="TextBox 34">
                  <a:extLst>
                    <a:ext uri="{FF2B5EF4-FFF2-40B4-BE49-F238E27FC236}">
                      <a16:creationId xmlns:a16="http://schemas.microsoft.com/office/drawing/2014/main" id="{FD3DB6A6-B1BC-802E-6714-CD1B9A078B07}"/>
                    </a:ext>
                  </a:extLst>
                </p:cNvPr>
                <p:cNvSpPr txBox="1">
                  <a:spLocks noRot="1" noChangeAspect="1" noMove="1" noResize="1" noEditPoints="1" noAdjustHandles="1" noChangeArrowheads="1" noChangeShapeType="1" noTextEdit="1"/>
                </p:cNvSpPr>
                <p:nvPr/>
              </p:nvSpPr>
              <p:spPr>
                <a:xfrm>
                  <a:off x="2486710" y="1844025"/>
                  <a:ext cx="393600" cy="344885"/>
                </a:xfrm>
                <a:prstGeom prst="rect">
                  <a:avLst/>
                </a:prstGeom>
                <a:blipFill>
                  <a:blip r:embed="rId24"/>
                  <a:stretch>
                    <a:fillRect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04D6FC57-33E2-12B1-BD73-8AD5897705A2}"/>
                    </a:ext>
                  </a:extLst>
                </p:cNvPr>
                <p:cNvSpPr txBox="1"/>
                <p:nvPr/>
              </p:nvSpPr>
              <p:spPr>
                <a:xfrm>
                  <a:off x="999843" y="2238037"/>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en-US" dirty="0"/>
                </a:p>
              </p:txBody>
            </p:sp>
          </mc:Choice>
          <mc:Fallback>
            <p:sp>
              <p:nvSpPr>
                <p:cNvPr id="36" name="TextBox 35">
                  <a:extLst>
                    <a:ext uri="{FF2B5EF4-FFF2-40B4-BE49-F238E27FC236}">
                      <a16:creationId xmlns:a16="http://schemas.microsoft.com/office/drawing/2014/main" id="{04D6FC57-33E2-12B1-BD73-8AD5897705A2}"/>
                    </a:ext>
                  </a:extLst>
                </p:cNvPr>
                <p:cNvSpPr txBox="1">
                  <a:spLocks noRot="1" noChangeAspect="1" noMove="1" noResize="1" noEditPoints="1" noAdjustHandles="1" noChangeArrowheads="1" noChangeShapeType="1" noTextEdit="1"/>
                </p:cNvSpPr>
                <p:nvPr/>
              </p:nvSpPr>
              <p:spPr>
                <a:xfrm>
                  <a:off x="999843" y="2238037"/>
                  <a:ext cx="393600" cy="344885"/>
                </a:xfrm>
                <a:prstGeom prst="rect">
                  <a:avLst/>
                </a:prstGeom>
                <a:blipFill>
                  <a:blip r:embed="rId25"/>
                  <a:stretch>
                    <a:fillRect b="-27273"/>
                  </a:stretch>
                </a:blipFill>
              </p:spPr>
              <p:txBody>
                <a:bodyPr/>
                <a:lstStyle/>
                <a:p>
                  <a:r>
                    <a:rPr lang="en-US">
                      <a:noFill/>
                    </a:rPr>
                    <a:t> </a:t>
                  </a:r>
                </a:p>
              </p:txBody>
            </p:sp>
          </mc:Fallback>
        </mc:AlternateContent>
        <p:sp>
          <p:nvSpPr>
            <p:cNvPr id="37" name="Freeform: Shape 36">
              <a:extLst>
                <a:ext uri="{FF2B5EF4-FFF2-40B4-BE49-F238E27FC236}">
                  <a16:creationId xmlns:a16="http://schemas.microsoft.com/office/drawing/2014/main" id="{BAE38727-8BC5-4996-E78C-B2A8F1996FF8}"/>
                </a:ext>
              </a:extLst>
            </p:cNvPr>
            <p:cNvSpPr/>
            <p:nvPr/>
          </p:nvSpPr>
          <p:spPr>
            <a:xfrm>
              <a:off x="914400" y="933061"/>
              <a:ext cx="1374356" cy="3088433"/>
            </a:xfrm>
            <a:custGeom>
              <a:avLst/>
              <a:gdLst>
                <a:gd name="connsiteX0" fmla="*/ 1073020 w 1374356"/>
                <a:gd name="connsiteY0" fmla="*/ 3088433 h 3088433"/>
                <a:gd name="connsiteX1" fmla="*/ 373224 w 1374356"/>
                <a:gd name="connsiteY1" fmla="*/ 1931437 h 3088433"/>
                <a:gd name="connsiteX2" fmla="*/ 1371600 w 1374356"/>
                <a:gd name="connsiteY2" fmla="*/ 578498 h 3088433"/>
                <a:gd name="connsiteX3" fmla="*/ 0 w 1374356"/>
                <a:gd name="connsiteY3" fmla="*/ 0 h 3088433"/>
              </a:gdLst>
              <a:ahLst/>
              <a:cxnLst>
                <a:cxn ang="0">
                  <a:pos x="connsiteX0" y="connsiteY0"/>
                </a:cxn>
                <a:cxn ang="0">
                  <a:pos x="connsiteX1" y="connsiteY1"/>
                </a:cxn>
                <a:cxn ang="0">
                  <a:pos x="connsiteX2" y="connsiteY2"/>
                </a:cxn>
                <a:cxn ang="0">
                  <a:pos x="connsiteX3" y="connsiteY3"/>
                </a:cxn>
              </a:cxnLst>
              <a:rect l="l" t="t" r="r" b="b"/>
              <a:pathLst>
                <a:path w="1374356" h="3088433">
                  <a:moveTo>
                    <a:pt x="1073020" y="3088433"/>
                  </a:moveTo>
                  <a:cubicBezTo>
                    <a:pt x="698240" y="2719096"/>
                    <a:pt x="323461" y="2349759"/>
                    <a:pt x="373224" y="1931437"/>
                  </a:cubicBezTo>
                  <a:cubicBezTo>
                    <a:pt x="422987" y="1513115"/>
                    <a:pt x="1433804" y="900404"/>
                    <a:pt x="1371600" y="578498"/>
                  </a:cubicBezTo>
                  <a:cubicBezTo>
                    <a:pt x="1309396" y="256592"/>
                    <a:pt x="209939" y="65314"/>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Battery charging with solid fill">
              <a:extLst>
                <a:ext uri="{FF2B5EF4-FFF2-40B4-BE49-F238E27FC236}">
                  <a16:creationId xmlns:a16="http://schemas.microsoft.com/office/drawing/2014/main" id="{321BF49A-FDFE-934F-EC50-DF8348872B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995894" y="2557909"/>
              <a:ext cx="604071" cy="584645"/>
            </a:xfrm>
            <a:prstGeom prst="rect">
              <a:avLst/>
            </a:prstGeom>
          </p:spPr>
        </p:pic>
        <p:pic>
          <p:nvPicPr>
            <p:cNvPr id="39" name="Graphic 38" descr="Battery charging with solid fill">
              <a:extLst>
                <a:ext uri="{FF2B5EF4-FFF2-40B4-BE49-F238E27FC236}">
                  <a16:creationId xmlns:a16="http://schemas.microsoft.com/office/drawing/2014/main" id="{26DCC9B8-4592-CA76-C92C-032F32D4F81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2399630" y="2173362"/>
              <a:ext cx="604071" cy="584645"/>
            </a:xfrm>
            <a:prstGeom prst="rect">
              <a:avLst/>
            </a:prstGeom>
          </p:spPr>
        </p:pic>
        <p:pic>
          <p:nvPicPr>
            <p:cNvPr id="40" name="Graphic 39" descr="Battery charging with solid fill">
              <a:extLst>
                <a:ext uri="{FF2B5EF4-FFF2-40B4-BE49-F238E27FC236}">
                  <a16:creationId xmlns:a16="http://schemas.microsoft.com/office/drawing/2014/main" id="{CFBE133F-85DC-7A10-9292-ED978EB1729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1943393" y="1191066"/>
              <a:ext cx="604071" cy="584645"/>
            </a:xfrm>
            <a:prstGeom prst="rect">
              <a:avLst/>
            </a:prstGeom>
          </p:spPr>
        </p:pic>
      </p:grpSp>
      <p:pic>
        <p:nvPicPr>
          <p:cNvPr id="41" name="Picture 40" descr="A graph of a project&#10;&#10;Description automatically generated">
            <a:extLst>
              <a:ext uri="{FF2B5EF4-FFF2-40B4-BE49-F238E27FC236}">
                <a16:creationId xmlns:a16="http://schemas.microsoft.com/office/drawing/2014/main" id="{963D5E59-063C-E853-346A-F217561EE026}"/>
              </a:ext>
            </a:extLst>
          </p:cNvPr>
          <p:cNvPicPr>
            <a:picLocks noChangeAspect="1"/>
          </p:cNvPicPr>
          <p:nvPr/>
        </p:nvPicPr>
        <p:blipFill>
          <a:blip r:embed="rId28">
            <a:extLst>
              <a:ext uri="{837473B0-CC2E-450A-ABE3-18F120FF3D39}">
                <a1611:picAttrSrcUrl xmlns:a1611="http://schemas.microsoft.com/office/drawing/2016/11/main" r:id="rId29"/>
              </a:ext>
            </a:extLst>
          </a:blip>
          <a:stretch>
            <a:fillRect/>
          </a:stretch>
        </p:blipFill>
        <p:spPr>
          <a:xfrm>
            <a:off x="8769684" y="4523578"/>
            <a:ext cx="3049089" cy="1786251"/>
          </a:xfrm>
          <a:prstGeom prst="rect">
            <a:avLst/>
          </a:prstGeom>
        </p:spPr>
      </p:pic>
      <p:sp>
        <p:nvSpPr>
          <p:cNvPr id="5" name="Right Brace 4">
            <a:extLst>
              <a:ext uri="{FF2B5EF4-FFF2-40B4-BE49-F238E27FC236}">
                <a16:creationId xmlns:a16="http://schemas.microsoft.com/office/drawing/2014/main" id="{7CCEE33C-DEA1-9B89-451D-427264550009}"/>
              </a:ext>
            </a:extLst>
          </p:cNvPr>
          <p:cNvSpPr/>
          <p:nvPr/>
        </p:nvSpPr>
        <p:spPr>
          <a:xfrm rot="16200000">
            <a:off x="1977578" y="-218037"/>
            <a:ext cx="275208" cy="309704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DAD3C57E-9BDA-25D8-C3F9-FA071D43045E}"/>
              </a:ext>
            </a:extLst>
          </p:cNvPr>
          <p:cNvSpPr txBox="1"/>
          <p:nvPr/>
        </p:nvSpPr>
        <p:spPr>
          <a:xfrm>
            <a:off x="560739" y="890182"/>
            <a:ext cx="3097044" cy="338554"/>
          </a:xfrm>
          <a:prstGeom prst="rect">
            <a:avLst/>
          </a:prstGeom>
          <a:noFill/>
        </p:spPr>
        <p:txBody>
          <a:bodyPr wrap="square" rtlCol="0">
            <a:spAutoFit/>
          </a:bodyPr>
          <a:lstStyle/>
          <a:p>
            <a:r>
              <a:rPr lang="en-US" sz="1600" dirty="0">
                <a:cs typeface="Aparajita" panose="02020603050405020304" pitchFamily="18" charset="0"/>
              </a:rPr>
              <a:t>Stage Illustration for drone n</a:t>
            </a:r>
          </a:p>
        </p:txBody>
      </p:sp>
      <p:pic>
        <p:nvPicPr>
          <p:cNvPr id="44" name="Picture 43">
            <a:extLst>
              <a:ext uri="{FF2B5EF4-FFF2-40B4-BE49-F238E27FC236}">
                <a16:creationId xmlns:a16="http://schemas.microsoft.com/office/drawing/2014/main" id="{86942245-5BF0-7D4E-E87D-6B9C40C4F75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37405" y="1483076"/>
            <a:ext cx="3451331" cy="2432304"/>
          </a:xfrm>
          <a:prstGeom prst="rect">
            <a:avLst/>
          </a:prstGeom>
        </p:spPr>
      </p:pic>
    </p:spTree>
    <p:extLst>
      <p:ext uri="{BB962C8B-B14F-4D97-AF65-F5344CB8AC3E}">
        <p14:creationId xmlns:p14="http://schemas.microsoft.com/office/powerpoint/2010/main" val="374756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711058" y="249384"/>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Planning problems in an autonomous UAV network</a:t>
            </a:r>
          </a:p>
          <a:p>
            <a:pPr marL="0" marR="0" lvl="0" indent="0" rtl="0">
              <a:spcBef>
                <a:spcPts val="0"/>
              </a:spcBef>
              <a:spcAft>
                <a:spcPts val="0"/>
              </a:spcAft>
              <a:buNone/>
            </a:pP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p:sp>
        <p:nvSpPr>
          <p:cNvPr id="2" name="Content Placeholder 2">
            <a:extLst>
              <a:ext uri="{FF2B5EF4-FFF2-40B4-BE49-F238E27FC236}">
                <a16:creationId xmlns:a16="http://schemas.microsoft.com/office/drawing/2014/main" id="{00908CBC-0E89-25C8-EEC6-130C1BD17E8B}"/>
              </a:ext>
            </a:extLst>
          </p:cNvPr>
          <p:cNvSpPr txBox="1">
            <a:spLocks/>
          </p:cNvSpPr>
          <p:nvPr/>
        </p:nvSpPr>
        <p:spPr>
          <a:xfrm>
            <a:off x="231910" y="1038359"/>
            <a:ext cx="6498298" cy="5277959"/>
          </a:xfrm>
          <a:prstGeom prst="rect">
            <a:avLst/>
          </a:prstGeom>
        </p:spPr>
        <p:txBody>
          <a:bodyPr>
            <a:no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300000"/>
              </a:lnSpc>
              <a:buFont typeface="Wingdings" panose="05000000000000000000" pitchFamily="2" charset="2"/>
              <a:buChar char="v"/>
            </a:pPr>
            <a:r>
              <a:rPr lang="en-US" sz="1800" b="1" dirty="0">
                <a:latin typeface="Amasis MT Pro" panose="02040504050005020304" pitchFamily="18" charset="0"/>
              </a:rPr>
              <a:t>Facility Location &amp; Routing </a:t>
            </a:r>
          </a:p>
          <a:p>
            <a:pPr marL="285750" indent="-285750" algn="just">
              <a:lnSpc>
                <a:spcPct val="300000"/>
              </a:lnSpc>
              <a:buFont typeface="Wingdings" panose="05000000000000000000" pitchFamily="2" charset="2"/>
              <a:buChar char="v"/>
            </a:pPr>
            <a:r>
              <a:rPr lang="en-US" sz="1800" b="1" dirty="0">
                <a:latin typeface="Amasis MT Pro" panose="02040504050005020304" pitchFamily="18" charset="0"/>
              </a:rPr>
              <a:t>Scheduling &amp; Routing</a:t>
            </a:r>
          </a:p>
          <a:p>
            <a:pPr marL="285750" indent="-285750" algn="just">
              <a:lnSpc>
                <a:spcPct val="300000"/>
              </a:lnSpc>
              <a:buFont typeface="Wingdings" panose="05000000000000000000" pitchFamily="2" charset="2"/>
              <a:buChar char="v"/>
            </a:pPr>
            <a:r>
              <a:rPr lang="en-US" sz="1800" b="1" dirty="0">
                <a:latin typeface="Amasis MT Pro" panose="02040504050005020304" pitchFamily="18" charset="0"/>
              </a:rPr>
              <a:t>Scheduling with Pre-defined Routes</a:t>
            </a:r>
            <a:endParaRPr lang="en-US" sz="700" b="1" dirty="0"/>
          </a:p>
          <a:p>
            <a:pPr lvl="4">
              <a:buFont typeface="Arial" panose="020B0604020202020204" pitchFamily="34" charset="0"/>
              <a:buChar char="•"/>
            </a:pPr>
            <a:endParaRPr lang="en-US" sz="1100" b="1" dirty="0">
              <a:solidFill>
                <a:srgbClr val="C00000"/>
              </a:solidFill>
            </a:endParaRPr>
          </a:p>
          <a:p>
            <a:pPr marL="914400" lvl="2" indent="0">
              <a:buFont typeface="Symbol" panose="05050102010706020507" pitchFamily="18" charset="2"/>
              <a:buNone/>
            </a:pPr>
            <a:endParaRPr lang="en-US" sz="1200" b="1" dirty="0">
              <a:solidFill>
                <a:srgbClr val="C00000"/>
              </a:solidFill>
            </a:endParaRPr>
          </a:p>
          <a:p>
            <a:pPr marL="914400" lvl="2" indent="0">
              <a:buFont typeface="Symbol" panose="05050102010706020507" pitchFamily="18" charset="2"/>
              <a:buNone/>
            </a:pPr>
            <a:endParaRPr lang="en-US" sz="1200" b="1" dirty="0"/>
          </a:p>
          <a:p>
            <a:pPr marL="1371600" lvl="3" indent="0">
              <a:buFont typeface="Wingdings 2" panose="05020102010507070707" pitchFamily="18" charset="2"/>
              <a:buNone/>
            </a:pPr>
            <a:endParaRPr lang="en-US" sz="1100" b="1" dirty="0"/>
          </a:p>
          <a:p>
            <a:pPr lvl="2"/>
            <a:endParaRPr lang="en-US" sz="1200" b="1" dirty="0"/>
          </a:p>
          <a:p>
            <a:pPr lvl="2"/>
            <a:endParaRPr lang="en-US" sz="1200" b="1" dirty="0"/>
          </a:p>
          <a:p>
            <a:endParaRPr lang="en-US" sz="1400" b="1" dirty="0"/>
          </a:p>
          <a:p>
            <a:pPr lvl="1"/>
            <a:endParaRPr lang="en-US" sz="1200" b="1" dirty="0"/>
          </a:p>
          <a:p>
            <a:pPr lvl="2"/>
            <a:endParaRPr lang="en-US" sz="1200" b="1" dirty="0"/>
          </a:p>
        </p:txBody>
      </p:sp>
      <p:pic>
        <p:nvPicPr>
          <p:cNvPr id="19" name="Picture 18" descr="A group of drones flying in the sky&#10;&#10;Description automatically generated">
            <a:extLst>
              <a:ext uri="{FF2B5EF4-FFF2-40B4-BE49-F238E27FC236}">
                <a16:creationId xmlns:a16="http://schemas.microsoft.com/office/drawing/2014/main" id="{7A513AAB-7C2B-C216-E678-5C002FB7ABA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67334" y="893637"/>
            <a:ext cx="3934132" cy="2623866"/>
          </a:xfrm>
          <a:prstGeom prst="rect">
            <a:avLst/>
          </a:prstGeom>
        </p:spPr>
      </p:pic>
      <p:pic>
        <p:nvPicPr>
          <p:cNvPr id="21" name="Picture 20" descr="A group of people in a control room&#10;&#10;Description automatically generated">
            <a:extLst>
              <a:ext uri="{FF2B5EF4-FFF2-40B4-BE49-F238E27FC236}">
                <a16:creationId xmlns:a16="http://schemas.microsoft.com/office/drawing/2014/main" id="{788742F7-B5D2-9372-87C2-D112E0791BB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231808" y="3599381"/>
            <a:ext cx="4435813" cy="2495145"/>
          </a:xfrm>
          <a:prstGeom prst="rect">
            <a:avLst/>
          </a:prstGeom>
        </p:spPr>
      </p:pic>
      <p:sp>
        <p:nvSpPr>
          <p:cNvPr id="22" name="TextBox 21">
            <a:extLst>
              <a:ext uri="{FF2B5EF4-FFF2-40B4-BE49-F238E27FC236}">
                <a16:creationId xmlns:a16="http://schemas.microsoft.com/office/drawing/2014/main" id="{D3EAFD2A-5695-4CE8-F731-34D8620EE8A5}"/>
              </a:ext>
            </a:extLst>
          </p:cNvPr>
          <p:cNvSpPr txBox="1"/>
          <p:nvPr/>
        </p:nvSpPr>
        <p:spPr>
          <a:xfrm>
            <a:off x="7231808" y="6220379"/>
            <a:ext cx="4435813" cy="230832"/>
          </a:xfrm>
          <a:prstGeom prst="rect">
            <a:avLst/>
          </a:prstGeom>
          <a:noFill/>
        </p:spPr>
        <p:txBody>
          <a:bodyPr wrap="square" rtlCol="0">
            <a:spAutoFit/>
          </a:bodyPr>
          <a:lstStyle/>
          <a:p>
            <a:r>
              <a:rPr lang="en-US" sz="900">
                <a:hlinkClick r:id="rId7" tooltip="https://www.flickr.com/photos/nasa2explore/15719668252"/>
              </a:rPr>
              <a:t>This Photo</a:t>
            </a:r>
            <a:r>
              <a:rPr lang="en-US" sz="900"/>
              <a:t> by Unknown Author is licensed under </a:t>
            </a:r>
            <a:r>
              <a:rPr lang="en-US" sz="900">
                <a:hlinkClick r:id="rId8" tooltip="https://creativecommons.org/licenses/by-nc/3.0/"/>
              </a:rPr>
              <a:t>CC BY-NC</a:t>
            </a:r>
            <a:endParaRPr lang="en-US" sz="900"/>
          </a:p>
        </p:txBody>
      </p:sp>
      <p:pic>
        <p:nvPicPr>
          <p:cNvPr id="26" name="Picture 25" descr="A red and black lines and dots&#10;&#10;Description automatically generated">
            <a:extLst>
              <a:ext uri="{FF2B5EF4-FFF2-40B4-BE49-F238E27FC236}">
                <a16:creationId xmlns:a16="http://schemas.microsoft.com/office/drawing/2014/main" id="{4C3C2DF2-B384-C41D-FF45-E2D7F2B58E6E}"/>
              </a:ext>
            </a:extLst>
          </p:cNvPr>
          <p:cNvPicPr>
            <a:picLocks noChangeAspect="1"/>
          </p:cNvPicPr>
          <p:nvPr/>
        </p:nvPicPr>
        <p:blipFill>
          <a:blip r:embed="rId9"/>
          <a:stretch>
            <a:fillRect/>
          </a:stretch>
        </p:blipFill>
        <p:spPr>
          <a:xfrm>
            <a:off x="634208" y="3371443"/>
            <a:ext cx="6096000" cy="3050110"/>
          </a:xfrm>
          <a:prstGeom prst="rect">
            <a:avLst/>
          </a:prstGeom>
        </p:spPr>
      </p:pic>
      <p:pic>
        <p:nvPicPr>
          <p:cNvPr id="28" name="Graphic 27" descr="Checkmark with solid fill">
            <a:extLst>
              <a:ext uri="{FF2B5EF4-FFF2-40B4-BE49-F238E27FC236}">
                <a16:creationId xmlns:a16="http://schemas.microsoft.com/office/drawing/2014/main" id="{5FA6074B-84B3-D3D0-CA4A-A6E167A6E6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59078" y="1260470"/>
            <a:ext cx="580072" cy="580072"/>
          </a:xfrm>
          <a:prstGeom prst="rect">
            <a:avLst/>
          </a:prstGeom>
        </p:spPr>
      </p:pic>
      <p:pic>
        <p:nvPicPr>
          <p:cNvPr id="29" name="Graphic 28" descr="Checkmark with solid fill">
            <a:extLst>
              <a:ext uri="{FF2B5EF4-FFF2-40B4-BE49-F238E27FC236}">
                <a16:creationId xmlns:a16="http://schemas.microsoft.com/office/drawing/2014/main" id="{B4C09B25-4A51-914B-16AE-760898DDF6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59078" y="2062653"/>
            <a:ext cx="580072" cy="580072"/>
          </a:xfrm>
          <a:prstGeom prst="rect">
            <a:avLst/>
          </a:prstGeom>
        </p:spPr>
      </p:pic>
      <p:pic>
        <p:nvPicPr>
          <p:cNvPr id="30" name="Graphic 29" descr="Checkmark with solid fill">
            <a:extLst>
              <a:ext uri="{FF2B5EF4-FFF2-40B4-BE49-F238E27FC236}">
                <a16:creationId xmlns:a16="http://schemas.microsoft.com/office/drawing/2014/main" id="{34BCFB26-B093-288E-A215-DBD54319BA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3312" y="2848928"/>
            <a:ext cx="580072" cy="580072"/>
          </a:xfrm>
          <a:prstGeom prst="rect">
            <a:avLst/>
          </a:prstGeom>
        </p:spPr>
      </p:pic>
    </p:spTree>
    <p:extLst>
      <p:ext uri="{BB962C8B-B14F-4D97-AF65-F5344CB8AC3E}">
        <p14:creationId xmlns:p14="http://schemas.microsoft.com/office/powerpoint/2010/main" val="3983255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Code (inputs-outputs)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p:grpSp>
        <p:nvGrpSpPr>
          <p:cNvPr id="2" name="Group 1">
            <a:extLst>
              <a:ext uri="{FF2B5EF4-FFF2-40B4-BE49-F238E27FC236}">
                <a16:creationId xmlns:a16="http://schemas.microsoft.com/office/drawing/2014/main" id="{3EA689A5-9BDC-64AE-BCE3-ABD10E2A7B5D}"/>
              </a:ext>
            </a:extLst>
          </p:cNvPr>
          <p:cNvGrpSpPr/>
          <p:nvPr/>
        </p:nvGrpSpPr>
        <p:grpSpPr>
          <a:xfrm>
            <a:off x="418076" y="860524"/>
            <a:ext cx="8326877" cy="5546831"/>
            <a:chOff x="1945532" y="145915"/>
            <a:chExt cx="8326877" cy="6595353"/>
          </a:xfrm>
        </p:grpSpPr>
        <p:sp>
          <p:nvSpPr>
            <p:cNvPr id="6" name="TextBox 5">
              <a:extLst>
                <a:ext uri="{FF2B5EF4-FFF2-40B4-BE49-F238E27FC236}">
                  <a16:creationId xmlns:a16="http://schemas.microsoft.com/office/drawing/2014/main" id="{729C1184-DC1A-AF2C-5469-4344DA441BA0}"/>
                </a:ext>
              </a:extLst>
            </p:cNvPr>
            <p:cNvSpPr txBox="1"/>
            <p:nvPr/>
          </p:nvSpPr>
          <p:spPr>
            <a:xfrm>
              <a:off x="2122251" y="258901"/>
              <a:ext cx="7947498" cy="5478423"/>
            </a:xfrm>
            <a:prstGeom prst="rect">
              <a:avLst/>
            </a:prstGeom>
            <a:noFill/>
          </p:spPr>
          <p:txBody>
            <a:bodyPr wrap="square">
              <a:spAutoFit/>
            </a:bodyPr>
            <a:lstStyle/>
            <a:p>
              <a:r>
                <a:rPr lang="en-US" dirty="0">
                  <a:solidFill>
                    <a:srgbClr val="6AA94F"/>
                  </a:solidFill>
                  <a:effectLst/>
                  <a:latin typeface="Courier New" panose="02070309020205020404" pitchFamily="49" charset="0"/>
                </a:rPr>
                <a:t># a list of drones, each element containing two </a:t>
              </a:r>
              <a:r>
                <a:rPr lang="en-US" dirty="0" err="1">
                  <a:solidFill>
                    <a:srgbClr val="6AA94F"/>
                  </a:solidFill>
                  <a:effectLst/>
                  <a:latin typeface="Courier New" panose="02070309020205020404" pitchFamily="49" charset="0"/>
                </a:rPr>
                <a:t>tuples,representing</a:t>
              </a:r>
              <a:r>
                <a:rPr lang="en-US" dirty="0">
                  <a:solidFill>
                    <a:srgbClr val="6AA94F"/>
                  </a:solidFill>
                  <a:effectLst/>
                  <a:latin typeface="Courier New" panose="02070309020205020404" pitchFamily="49" charset="0"/>
                </a:rPr>
                <a:t> the coordinates of the initial deployment position</a:t>
              </a:r>
              <a:r>
                <a:rPr lang="en-US" dirty="0">
                  <a:solidFill>
                    <a:srgbClr val="D4D4D4"/>
                  </a:solidFill>
                  <a:latin typeface="Courier New" panose="02070309020205020404" pitchFamily="49" charset="0"/>
                </a:rPr>
                <a:t> </a:t>
              </a:r>
              <a:r>
                <a:rPr lang="en-US" dirty="0">
                  <a:solidFill>
                    <a:srgbClr val="6AA94F"/>
                  </a:solidFill>
                  <a:effectLst/>
                  <a:latin typeface="Courier New" panose="02070309020205020404" pitchFamily="49" charset="0"/>
                </a:rPr>
                <a:t>the destination </a:t>
              </a:r>
              <a:r>
                <a:rPr lang="en-US" dirty="0" err="1">
                  <a:solidFill>
                    <a:srgbClr val="6AA94F"/>
                  </a:solidFill>
                  <a:effectLst/>
                  <a:latin typeface="Courier New" panose="02070309020205020404" pitchFamily="49" charset="0"/>
                </a:rPr>
                <a:t>coordinates,initial</a:t>
              </a:r>
              <a:r>
                <a:rPr lang="en-US" dirty="0">
                  <a:solidFill>
                    <a:srgbClr val="6AA94F"/>
                  </a:solidFill>
                  <a:effectLst/>
                  <a:latin typeface="Courier New" panose="02070309020205020404" pitchFamily="49" charset="0"/>
                </a:rPr>
                <a:t> charge, the time of deployment, and max speed</a:t>
              </a:r>
              <a:endParaRPr lang="en-US" dirty="0">
                <a:solidFill>
                  <a:srgbClr val="D4D4D4"/>
                </a:solidFill>
                <a:effectLst/>
                <a:latin typeface="Courier New" panose="02070309020205020404" pitchFamily="49" charset="0"/>
              </a:endParaRPr>
            </a:p>
            <a:p>
              <a:r>
                <a:rPr lang="en-US" dirty="0" err="1">
                  <a:solidFill>
                    <a:schemeClr val="tx1"/>
                  </a:solidFill>
                  <a:effectLst/>
                  <a:latin typeface="Courier New" panose="02070309020205020404" pitchFamily="49" charset="0"/>
                </a:rPr>
                <a:t>max_speed</a:t>
              </a:r>
              <a:r>
                <a:rPr lang="en-US" dirty="0">
                  <a:solidFill>
                    <a:schemeClr val="tx1"/>
                  </a:solidFill>
                  <a:effectLst/>
                  <a:latin typeface="Courier New" panose="02070309020205020404" pitchFamily="49" charset="0"/>
                </a:rPr>
                <a:t>=7.0</a:t>
              </a:r>
            </a:p>
            <a:p>
              <a:r>
                <a:rPr lang="en-US" dirty="0">
                  <a:solidFill>
                    <a:schemeClr val="tx1"/>
                  </a:solidFill>
                  <a:effectLst/>
                  <a:latin typeface="Courier New" panose="02070309020205020404" pitchFamily="49" charset="0"/>
                </a:rPr>
                <a:t>drones=[((35.0,32.0),(10.0,30.0),1.0,0.0,max_speed),</a:t>
              </a:r>
            </a:p>
            <a:p>
              <a:r>
                <a:rPr lang="en-US" dirty="0">
                  <a:solidFill>
                    <a:schemeClr val="tx1"/>
                  </a:solidFill>
                  <a:effectLst/>
                  <a:latin typeface="Courier New" panose="02070309020205020404" pitchFamily="49" charset="0"/>
                </a:rPr>
                <a:t>        ((40.0,15.0),(8.0,3.0),0.5,0.0,max_speed),</a:t>
              </a:r>
            </a:p>
            <a:p>
              <a:r>
                <a:rPr lang="en-US" dirty="0">
                  <a:solidFill>
                    <a:schemeClr val="tx1"/>
                  </a:solidFill>
                  <a:effectLst/>
                  <a:latin typeface="Courier New" panose="02070309020205020404" pitchFamily="49" charset="0"/>
                </a:rPr>
                <a:t>        ((20.0,4.0),(22.0,20.0),0.8,0.0,max_speed),</a:t>
              </a:r>
            </a:p>
            <a:p>
              <a:r>
                <a:rPr lang="en-US" dirty="0">
                  <a:solidFill>
                    <a:schemeClr val="tx1"/>
                  </a:solidFill>
                  <a:effectLst/>
                  <a:latin typeface="Courier New" panose="02070309020205020404" pitchFamily="49" charset="0"/>
                </a:rPr>
                <a:t>        ((6.0,20.0),(38.0,22.0),0.7,0.0,max_speed)]</a:t>
              </a:r>
            </a:p>
            <a:p>
              <a:r>
                <a:rPr lang="en-US" dirty="0">
                  <a:solidFill>
                    <a:schemeClr val="tx1"/>
                  </a:solidFill>
                  <a:effectLst/>
                  <a:latin typeface="Courier New" panose="02070309020205020404" pitchFamily="49" charset="0"/>
                </a:rPr>
                <a:t>stations=array([[18.7, 27.3],</a:t>
              </a:r>
            </a:p>
            <a:p>
              <a:r>
                <a:rPr lang="en-US" dirty="0">
                  <a:solidFill>
                    <a:schemeClr val="tx1"/>
                  </a:solidFill>
                  <a:effectLst/>
                  <a:latin typeface="Courier New" panose="02070309020205020404" pitchFamily="49" charset="0"/>
                </a:rPr>
                <a:t>       [16.6, 16.9],</a:t>
              </a:r>
            </a:p>
            <a:p>
              <a:r>
                <a:rPr lang="en-US" dirty="0">
                  <a:solidFill>
                    <a:schemeClr val="tx1"/>
                  </a:solidFill>
                  <a:effectLst/>
                  <a:latin typeface="Courier New" panose="02070309020205020404" pitchFamily="49" charset="0"/>
                </a:rPr>
                <a:t>       [34.4, 16.4]])</a:t>
              </a:r>
            </a:p>
            <a:p>
              <a:r>
                <a:rPr lang="en-US" dirty="0">
                  <a:solidFill>
                    <a:srgbClr val="6AA94F"/>
                  </a:solidFill>
                  <a:effectLst/>
                  <a:latin typeface="Courier New" panose="02070309020205020404" pitchFamily="49" charset="0"/>
                </a:rPr>
                <a:t># a list of possible blocks (obstacles) in the environment, and their</a:t>
              </a:r>
              <a:endParaRPr lang="en-US" dirty="0">
                <a:solidFill>
                  <a:srgbClr val="D4D4D4"/>
                </a:solidFill>
                <a:effectLst/>
                <a:latin typeface="Courier New" panose="02070309020205020404" pitchFamily="49" charset="0"/>
              </a:endParaRPr>
            </a:p>
            <a:p>
              <a:r>
                <a:rPr lang="en-US" dirty="0">
                  <a:solidFill>
                    <a:srgbClr val="6AA94F"/>
                  </a:solidFill>
                  <a:effectLst/>
                  <a:latin typeface="Courier New" panose="02070309020205020404" pitchFamily="49" charset="0"/>
                </a:rPr>
                <a:t># radius of effect</a:t>
              </a:r>
              <a:endParaRPr lang="en-US" dirty="0">
                <a:solidFill>
                  <a:srgbClr val="D4D4D4"/>
                </a:solidFill>
                <a:effectLst/>
                <a:latin typeface="Courier New" panose="02070309020205020404" pitchFamily="49" charset="0"/>
              </a:endParaRPr>
            </a:p>
            <a:p>
              <a:r>
                <a:rPr lang="en-US" dirty="0">
                  <a:solidFill>
                    <a:schemeClr val="tx1"/>
                  </a:solidFill>
                  <a:effectLst/>
                  <a:latin typeface="Courier New" panose="02070309020205020404" pitchFamily="49" charset="0"/>
                </a:rPr>
                <a:t>blocks=[((17.0,30.0),3.0),</a:t>
              </a:r>
            </a:p>
            <a:p>
              <a:r>
                <a:rPr lang="en-US" dirty="0">
                  <a:solidFill>
                    <a:schemeClr val="tx1"/>
                  </a:solidFill>
                  <a:effectLst/>
                  <a:latin typeface="Courier New" panose="02070309020205020404" pitchFamily="49" charset="0"/>
                </a:rPr>
                <a:t>        ((25.0,13.0),1.5)] </a:t>
              </a:r>
              <a:r>
                <a:rPr lang="en-US" dirty="0">
                  <a:solidFill>
                    <a:srgbClr val="6AA94F"/>
                  </a:solidFill>
                  <a:effectLst/>
                  <a:latin typeface="Courier New" panose="02070309020205020404" pitchFamily="49" charset="0"/>
                </a:rPr>
                <a:t># if no blocks are there, then put blocks=None</a:t>
              </a:r>
              <a:endParaRPr lang="en-US" dirty="0">
                <a:solidFill>
                  <a:srgbClr val="D4D4D4"/>
                </a:solidFill>
                <a:effectLst/>
                <a:latin typeface="Courier New" panose="02070309020205020404" pitchFamily="49" charset="0"/>
              </a:endParaRPr>
            </a:p>
            <a:p>
              <a:r>
                <a:rPr lang="en-US" dirty="0">
                  <a:solidFill>
                    <a:schemeClr val="tx1"/>
                  </a:solidFill>
                  <a:effectLst/>
                  <a:latin typeface="Courier New" panose="02070309020205020404" pitchFamily="49" charset="0"/>
                </a:rPr>
                <a:t>distance = </a:t>
              </a:r>
              <a:r>
                <a:rPr lang="en-US" dirty="0">
                  <a:solidFill>
                    <a:srgbClr val="CE9178"/>
                  </a:solidFill>
                  <a:effectLst/>
                  <a:latin typeface="Courier New" panose="02070309020205020404" pitchFamily="49" charset="0"/>
                </a:rPr>
                <a:t>'</a:t>
              </a:r>
              <a:r>
                <a:rPr lang="en-US" dirty="0" err="1">
                  <a:solidFill>
                    <a:srgbClr val="CE9178"/>
                  </a:solidFill>
                  <a:effectLst/>
                  <a:latin typeface="Courier New" panose="02070309020205020404" pitchFamily="49" charset="0"/>
                </a:rPr>
                <a:t>euclidean</a:t>
              </a:r>
              <a:r>
                <a:rPr lang="en-US" dirty="0">
                  <a:solidFill>
                    <a:srgbClr val="CE9178"/>
                  </a:solidFill>
                  <a:effectLst/>
                  <a:latin typeface="Courier New" panose="02070309020205020404" pitchFamily="49" charset="0"/>
                </a:rPr>
                <a:t>'</a:t>
              </a:r>
              <a:r>
                <a:rPr lang="en-US" dirty="0">
                  <a:solidFill>
                    <a:srgbClr val="D4D4D4"/>
                  </a:solidFill>
                  <a:effectLst/>
                  <a:latin typeface="Courier New" panose="02070309020205020404" pitchFamily="49" charset="0"/>
                </a:rPr>
                <a:t> </a:t>
              </a:r>
              <a:r>
                <a:rPr lang="en-US" dirty="0">
                  <a:solidFill>
                    <a:srgbClr val="6AA94F"/>
                  </a:solidFill>
                  <a:effectLst/>
                  <a:latin typeface="Courier New" panose="02070309020205020404" pitchFamily="49" charset="0"/>
                </a:rPr>
                <a:t># distance measure in the environment</a:t>
              </a:r>
              <a:endParaRPr lang="en-US" dirty="0">
                <a:solidFill>
                  <a:srgbClr val="D4D4D4"/>
                </a:solidFill>
                <a:effectLst/>
                <a:latin typeface="Courier New" panose="02070309020205020404" pitchFamily="49" charset="0"/>
              </a:endParaRPr>
            </a:p>
            <a:p>
              <a:r>
                <a:rPr lang="en-US" dirty="0" err="1">
                  <a:solidFill>
                    <a:schemeClr val="tx1"/>
                  </a:solidFill>
                  <a:effectLst/>
                  <a:latin typeface="Courier New" panose="02070309020205020404" pitchFamily="49" charset="0"/>
                </a:rPr>
                <a:t>fcr</a:t>
              </a:r>
              <a:r>
                <a:rPr lang="en-US" dirty="0">
                  <a:solidFill>
                    <a:schemeClr val="tx1"/>
                  </a:solidFill>
                  <a:effectLst/>
                  <a:latin typeface="Courier New" panose="02070309020205020404" pitchFamily="49" charset="0"/>
                </a:rPr>
                <a:t>=25.0</a:t>
              </a:r>
            </a:p>
            <a:p>
              <a:r>
                <a:rPr lang="en-US" dirty="0" err="1">
                  <a:solidFill>
                    <a:schemeClr val="tx1"/>
                  </a:solidFill>
                  <a:effectLst/>
                  <a:latin typeface="Courier New" panose="02070309020205020404" pitchFamily="49" charset="0"/>
                </a:rPr>
                <a:t>beta_init</a:t>
              </a:r>
              <a:r>
                <a:rPr lang="en-US" dirty="0">
                  <a:solidFill>
                    <a:schemeClr val="tx1"/>
                  </a:solidFill>
                  <a:effectLst/>
                  <a:latin typeface="Courier New" panose="02070309020205020404" pitchFamily="49" charset="0"/>
                </a:rPr>
                <a:t> = 1e-15 </a:t>
              </a:r>
              <a:r>
                <a:rPr lang="en-US" dirty="0">
                  <a:solidFill>
                    <a:srgbClr val="6AA94F"/>
                  </a:solidFill>
                  <a:effectLst/>
                  <a:latin typeface="Courier New" panose="02070309020205020404" pitchFamily="49" charset="0"/>
                </a:rPr>
                <a:t># initial beta value for the optimization.</a:t>
              </a:r>
              <a:endParaRPr lang="en-US" dirty="0">
                <a:solidFill>
                  <a:srgbClr val="D4D4D4"/>
                </a:solidFill>
                <a:effectLst/>
                <a:latin typeface="Courier New" panose="02070309020205020404" pitchFamily="49" charset="0"/>
              </a:endParaRPr>
            </a:p>
            <a:p>
              <a:r>
                <a:rPr lang="en-US" dirty="0" err="1">
                  <a:solidFill>
                    <a:schemeClr val="tx1"/>
                  </a:solidFill>
                  <a:effectLst/>
                  <a:latin typeface="Courier New" panose="02070309020205020404" pitchFamily="49" charset="0"/>
                </a:rPr>
                <a:t>beta_f</a:t>
              </a:r>
              <a:r>
                <a:rPr lang="en-US" dirty="0">
                  <a:solidFill>
                    <a:schemeClr val="tx1"/>
                  </a:solidFill>
                  <a:effectLst/>
                  <a:latin typeface="Courier New" panose="02070309020205020404" pitchFamily="49" charset="0"/>
                </a:rPr>
                <a:t> = 10 </a:t>
              </a:r>
              <a:r>
                <a:rPr lang="en-US" dirty="0">
                  <a:solidFill>
                    <a:srgbClr val="6AA94F"/>
                  </a:solidFill>
                  <a:effectLst/>
                  <a:latin typeface="Courier New" panose="02070309020205020404" pitchFamily="49" charset="0"/>
                </a:rPr>
                <a:t># final beta value for the optimization</a:t>
              </a:r>
              <a:endParaRPr lang="en-US" dirty="0">
                <a:solidFill>
                  <a:srgbClr val="D4D4D4"/>
                </a:solidFill>
                <a:effectLst/>
                <a:latin typeface="Courier New" panose="02070309020205020404" pitchFamily="49" charset="0"/>
              </a:endParaRPr>
            </a:p>
            <a:p>
              <a:r>
                <a:rPr lang="en-US" dirty="0">
                  <a:solidFill>
                    <a:schemeClr val="tx1"/>
                  </a:solidFill>
                  <a:effectLst/>
                  <a:latin typeface="Courier New" panose="02070309020205020404" pitchFamily="49" charset="0"/>
                </a:rPr>
                <a:t>alpha = 1.1 </a:t>
              </a:r>
              <a:r>
                <a:rPr lang="en-US" dirty="0">
                  <a:solidFill>
                    <a:srgbClr val="6AA94F"/>
                  </a:solidFill>
                  <a:effectLst/>
                  <a:latin typeface="Courier New" panose="02070309020205020404" pitchFamily="49" charset="0"/>
                </a:rPr>
                <a:t># beta growth rate</a:t>
              </a:r>
              <a:endParaRPr lang="en-US" dirty="0">
                <a:solidFill>
                  <a:srgbClr val="D4D4D4"/>
                </a:solidFill>
                <a:effectLst/>
                <a:latin typeface="Courier New" panose="02070309020205020404" pitchFamily="49" charset="0"/>
              </a:endParaRPr>
            </a:p>
            <a:p>
              <a:r>
                <a:rPr lang="en-US" dirty="0" err="1">
                  <a:solidFill>
                    <a:schemeClr val="tx1"/>
                  </a:solidFill>
                  <a:effectLst/>
                  <a:latin typeface="Courier New" panose="02070309020205020404" pitchFamily="49" charset="0"/>
                </a:rPr>
                <a:t>purturb</a:t>
              </a:r>
              <a:r>
                <a:rPr lang="en-US" dirty="0">
                  <a:solidFill>
                    <a:schemeClr val="tx1"/>
                  </a:solidFill>
                  <a:effectLst/>
                  <a:latin typeface="Courier New" panose="02070309020205020404" pitchFamily="49" charset="0"/>
                </a:rPr>
                <a:t> = 0.01 </a:t>
              </a:r>
              <a:r>
                <a:rPr lang="en-US" dirty="0">
                  <a:solidFill>
                    <a:srgbClr val="6AA94F"/>
                  </a:solidFill>
                  <a:effectLst/>
                  <a:latin typeface="Courier New" panose="02070309020205020404" pitchFamily="49" charset="0"/>
                </a:rPr>
                <a:t># random </a:t>
              </a:r>
              <a:r>
                <a:rPr lang="en-US" dirty="0" err="1">
                  <a:solidFill>
                    <a:srgbClr val="6AA94F"/>
                  </a:solidFill>
                  <a:effectLst/>
                  <a:latin typeface="Courier New" panose="02070309020205020404" pitchFamily="49" charset="0"/>
                </a:rPr>
                <a:t>purturbation</a:t>
              </a:r>
              <a:r>
                <a:rPr lang="en-US" dirty="0">
                  <a:solidFill>
                    <a:srgbClr val="6AA94F"/>
                  </a:solidFill>
                  <a:effectLst/>
                  <a:latin typeface="Courier New" panose="02070309020205020404" pitchFamily="49" charset="0"/>
                </a:rPr>
                <a:t> in optimization</a:t>
              </a:r>
              <a:br>
                <a:rPr lang="en-US" dirty="0">
                  <a:solidFill>
                    <a:srgbClr val="D4D4D4"/>
                  </a:solidFill>
                  <a:effectLst/>
                  <a:latin typeface="Courier New" panose="02070309020205020404" pitchFamily="49" charset="0"/>
                </a:rPr>
              </a:br>
              <a:r>
                <a:rPr lang="en-US" dirty="0">
                  <a:solidFill>
                    <a:schemeClr val="tx1"/>
                  </a:solidFill>
                  <a:effectLst/>
                  <a:latin typeface="Courier New" panose="02070309020205020404" pitchFamily="49" charset="0"/>
                </a:rPr>
                <a:t>env=</a:t>
              </a:r>
              <a:r>
                <a:rPr lang="en-US" dirty="0" err="1">
                  <a:solidFill>
                    <a:schemeClr val="tx1"/>
                  </a:solidFill>
                  <a:effectLst/>
                  <a:latin typeface="Courier New" panose="02070309020205020404" pitchFamily="49" charset="0"/>
                </a:rPr>
                <a:t>uav_flpo</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drones,stations,blocks</a:t>
              </a:r>
              <a:r>
                <a:rPr lang="en-US" dirty="0">
                  <a:solidFill>
                    <a:schemeClr val="tx1"/>
                  </a:solidFill>
                  <a:effectLst/>
                  <a:latin typeface="Courier New" panose="02070309020205020404" pitchFamily="49" charset="0"/>
                </a:rPr>
                <a:t>=blocks,</a:t>
              </a:r>
            </a:p>
            <a:p>
              <a:r>
                <a:rPr lang="en-US" dirty="0">
                  <a:solidFill>
                    <a:schemeClr val="tx1"/>
                  </a:solidFill>
                  <a:effectLst/>
                  <a:latin typeface="Courier New" panose="02070309020205020404" pitchFamily="49" charset="0"/>
                </a:rPr>
                <a:t>             </a:t>
              </a:r>
              <a:r>
                <a:rPr lang="en-US" dirty="0" err="1">
                  <a:solidFill>
                    <a:schemeClr val="tx1"/>
                  </a:solidFill>
                  <a:effectLst/>
                  <a:latin typeface="Courier New" panose="02070309020205020404" pitchFamily="49" charset="0"/>
                </a:rPr>
                <a:t>fcr</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fcr,distance</a:t>
              </a:r>
              <a:r>
                <a:rPr lang="en-US" dirty="0">
                  <a:solidFill>
                    <a:schemeClr val="tx1"/>
                  </a:solidFill>
                  <a:effectLst/>
                  <a:latin typeface="Courier New" panose="02070309020205020404" pitchFamily="49" charset="0"/>
                </a:rPr>
                <a:t>=distance)</a:t>
              </a:r>
            </a:p>
            <a:p>
              <a:r>
                <a:rPr lang="en-US" dirty="0" err="1">
                  <a:solidFill>
                    <a:schemeClr val="tx1"/>
                  </a:solidFill>
                  <a:effectLst/>
                  <a:latin typeface="Courier New" panose="02070309020205020404" pitchFamily="49" charset="0"/>
                </a:rPr>
                <a:t>env.train</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beta_init</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beta_init,beta_f</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beta_f,alpha</a:t>
              </a:r>
              <a:r>
                <a:rPr lang="en-US" dirty="0">
                  <a:solidFill>
                    <a:schemeClr val="tx1"/>
                  </a:solidFill>
                  <a:effectLst/>
                  <a:latin typeface="Courier New" panose="02070309020205020404" pitchFamily="49" charset="0"/>
                </a:rPr>
                <a:t>=alpha,</a:t>
              </a:r>
            </a:p>
            <a:p>
              <a:r>
                <a:rPr lang="en-US" dirty="0">
                  <a:solidFill>
                    <a:schemeClr val="tx1"/>
                  </a:solidFill>
                  <a:effectLst/>
                  <a:latin typeface="Courier New" panose="02070309020205020404" pitchFamily="49" charset="0"/>
                </a:rPr>
                <a:t>          </a:t>
              </a:r>
              <a:r>
                <a:rPr lang="en-US" dirty="0" err="1">
                  <a:solidFill>
                    <a:schemeClr val="tx1"/>
                  </a:solidFill>
                  <a:effectLst/>
                  <a:latin typeface="Courier New" panose="02070309020205020404" pitchFamily="49" charset="0"/>
                </a:rPr>
                <a:t>purturb</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purturb,method</a:t>
              </a:r>
              <a:r>
                <a:rPr lang="en-US" dirty="0">
                  <a:solidFill>
                    <a:schemeClr val="tx1"/>
                  </a:solidFill>
                  <a:effectLst/>
                  <a:latin typeface="Courier New" panose="02070309020205020404" pitchFamily="49" charset="0"/>
                </a:rPr>
                <a:t>=</a:t>
              </a:r>
              <a:r>
                <a:rPr lang="en-US" dirty="0" err="1">
                  <a:solidFill>
                    <a:schemeClr val="tx1"/>
                  </a:solidFill>
                  <a:effectLst/>
                  <a:latin typeface="Courier New" panose="02070309020205020404" pitchFamily="49" charset="0"/>
                </a:rPr>
                <a:t>None,verbos</a:t>
              </a:r>
              <a:r>
                <a:rPr lang="en-US" dirty="0">
                  <a:solidFill>
                    <a:schemeClr val="tx1"/>
                  </a:solidFill>
                  <a:effectLst/>
                  <a:latin typeface="Courier New" panose="02070309020205020404" pitchFamily="49" charset="0"/>
                </a:rPr>
                <a:t>=1)</a:t>
              </a:r>
            </a:p>
          </p:txBody>
        </p:sp>
        <p:sp>
          <p:nvSpPr>
            <p:cNvPr id="8" name="Rectangle 7">
              <a:extLst>
                <a:ext uri="{FF2B5EF4-FFF2-40B4-BE49-F238E27FC236}">
                  <a16:creationId xmlns:a16="http://schemas.microsoft.com/office/drawing/2014/main" id="{05D606CF-CB1C-C1BD-F75A-57C81282CE1B}"/>
                </a:ext>
              </a:extLst>
            </p:cNvPr>
            <p:cNvSpPr/>
            <p:nvPr/>
          </p:nvSpPr>
          <p:spPr>
            <a:xfrm>
              <a:off x="1945532" y="145915"/>
              <a:ext cx="8326877" cy="659535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7074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20230731_180025">
            <a:hlinkClick r:id="" action="ppaction://media"/>
            <a:extLst>
              <a:ext uri="{FF2B5EF4-FFF2-40B4-BE49-F238E27FC236}">
                <a16:creationId xmlns:a16="http://schemas.microsoft.com/office/drawing/2014/main" id="{49CF8AFE-B167-58C4-47C8-F06B5E5C1C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1199" y="0"/>
            <a:ext cx="7221537" cy="6858000"/>
          </a:xfrm>
          <a:prstGeom prst="rect">
            <a:avLst/>
          </a:prstGeom>
        </p:spPr>
      </p:pic>
      <p:sp>
        <p:nvSpPr>
          <p:cNvPr id="3" name="Oval 2">
            <a:extLst>
              <a:ext uri="{FF2B5EF4-FFF2-40B4-BE49-F238E27FC236}">
                <a16:creationId xmlns:a16="http://schemas.microsoft.com/office/drawing/2014/main" id="{BDBFAC80-3A32-5B06-D15F-D43A20AED787}"/>
              </a:ext>
            </a:extLst>
          </p:cNvPr>
          <p:cNvSpPr/>
          <p:nvPr/>
        </p:nvSpPr>
        <p:spPr>
          <a:xfrm>
            <a:off x="6400864" y="2428594"/>
            <a:ext cx="758757" cy="700392"/>
          </a:xfrm>
          <a:prstGeom prst="ellipse">
            <a:avLst/>
          </a:prstGeom>
          <a:noFill/>
          <a:ln>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21196F1-25A1-8884-D590-D7C25CB07C13}"/>
              </a:ext>
            </a:extLst>
          </p:cNvPr>
          <p:cNvCxnSpPr>
            <a:stCxn id="3" idx="0"/>
          </p:cNvCxnSpPr>
          <p:nvPr/>
        </p:nvCxnSpPr>
        <p:spPr>
          <a:xfrm flipV="1">
            <a:off x="6780243" y="1572561"/>
            <a:ext cx="671209" cy="85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B8386E-4594-F0DD-043D-A02137F6C01D}"/>
              </a:ext>
            </a:extLst>
          </p:cNvPr>
          <p:cNvSpPr txBox="1"/>
          <p:nvPr/>
        </p:nvSpPr>
        <p:spPr>
          <a:xfrm>
            <a:off x="7451451" y="1358552"/>
            <a:ext cx="3297677" cy="307777"/>
          </a:xfrm>
          <a:prstGeom prst="rect">
            <a:avLst/>
          </a:prstGeom>
          <a:noFill/>
        </p:spPr>
        <p:txBody>
          <a:bodyPr wrap="square" rtlCol="0">
            <a:spAutoFit/>
          </a:bodyPr>
          <a:lstStyle/>
          <a:p>
            <a:r>
              <a:rPr lang="en-US" dirty="0"/>
              <a:t>Obstacle consideration </a:t>
            </a:r>
          </a:p>
        </p:txBody>
      </p:sp>
      <p:pic>
        <p:nvPicPr>
          <p:cNvPr id="9" name="Picture 8">
            <a:extLst>
              <a:ext uri="{FF2B5EF4-FFF2-40B4-BE49-F238E27FC236}">
                <a16:creationId xmlns:a16="http://schemas.microsoft.com/office/drawing/2014/main" id="{23D8C86F-501A-2FC2-19F6-E8E3D5737A5F}"/>
              </a:ext>
            </a:extLst>
          </p:cNvPr>
          <p:cNvPicPr>
            <a:picLocks noChangeAspect="1"/>
          </p:cNvPicPr>
          <p:nvPr/>
        </p:nvPicPr>
        <p:blipFill>
          <a:blip r:embed="rId5"/>
          <a:stretch>
            <a:fillRect/>
          </a:stretch>
        </p:blipFill>
        <p:spPr>
          <a:xfrm>
            <a:off x="68710" y="1666329"/>
            <a:ext cx="4579717" cy="4600347"/>
          </a:xfrm>
          <a:prstGeom prst="rect">
            <a:avLst/>
          </a:prstGeom>
        </p:spPr>
      </p:pic>
      <p:sp>
        <p:nvSpPr>
          <p:cNvPr id="10" name="TextBox 9">
            <a:extLst>
              <a:ext uri="{FF2B5EF4-FFF2-40B4-BE49-F238E27FC236}">
                <a16:creationId xmlns:a16="http://schemas.microsoft.com/office/drawing/2014/main" id="{127D5EDC-8F00-4A1D-2CD4-21E5E6845802}"/>
              </a:ext>
            </a:extLst>
          </p:cNvPr>
          <p:cNvSpPr txBox="1"/>
          <p:nvPr/>
        </p:nvSpPr>
        <p:spPr>
          <a:xfrm>
            <a:off x="1520693" y="1228893"/>
            <a:ext cx="1135211" cy="307777"/>
          </a:xfrm>
          <a:prstGeom prst="rect">
            <a:avLst/>
          </a:prstGeom>
          <a:noFill/>
        </p:spPr>
        <p:txBody>
          <a:bodyPr wrap="square" rtlCol="0">
            <a:spAutoFit/>
          </a:bodyPr>
          <a:lstStyle/>
          <a:p>
            <a:r>
              <a:rPr lang="en-US" dirty="0"/>
              <a:t>PTF = 2.0</a:t>
            </a:r>
          </a:p>
        </p:txBody>
      </p:sp>
      <p:sp>
        <p:nvSpPr>
          <p:cNvPr id="11" name="TextBox 10">
            <a:extLst>
              <a:ext uri="{FF2B5EF4-FFF2-40B4-BE49-F238E27FC236}">
                <a16:creationId xmlns:a16="http://schemas.microsoft.com/office/drawing/2014/main" id="{2F706432-9032-282F-0506-167FA2ECE37C}"/>
              </a:ext>
            </a:extLst>
          </p:cNvPr>
          <p:cNvSpPr txBox="1"/>
          <p:nvPr/>
        </p:nvSpPr>
        <p:spPr>
          <a:xfrm>
            <a:off x="406561" y="241634"/>
            <a:ext cx="3363473" cy="1015663"/>
          </a:xfrm>
          <a:prstGeom prst="rect">
            <a:avLst/>
          </a:prstGeom>
          <a:noFill/>
        </p:spPr>
        <p:txBody>
          <a:bodyPr wrap="square">
            <a:spAutoFit/>
          </a:bodyPr>
          <a:lstStyle/>
          <a:p>
            <a:r>
              <a:rPr lang="en-US" sz="2000" dirty="0">
                <a:solidFill>
                  <a:srgbClr val="C00000"/>
                </a:solidFill>
                <a:latin typeface="Amasis MT Pro" panose="02040504050005020304" pitchFamily="18" charset="0"/>
              </a:rPr>
              <a:t>PTF : processing time frame (charging time at each station)</a:t>
            </a:r>
            <a:endParaRPr lang="en-US" sz="2000" dirty="0"/>
          </a:p>
        </p:txBody>
      </p:sp>
      <p:sp>
        <p:nvSpPr>
          <p:cNvPr id="13" name="Rectangle 12">
            <a:extLst>
              <a:ext uri="{FF2B5EF4-FFF2-40B4-BE49-F238E27FC236}">
                <a16:creationId xmlns:a16="http://schemas.microsoft.com/office/drawing/2014/main" id="{DB507CF0-0C8D-C251-9CBF-5A61F4BE37F6}"/>
              </a:ext>
            </a:extLst>
          </p:cNvPr>
          <p:cNvSpPr/>
          <p:nvPr/>
        </p:nvSpPr>
        <p:spPr>
          <a:xfrm>
            <a:off x="4811199" y="0"/>
            <a:ext cx="7221537" cy="685800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A39EBF-846A-76B0-AEFF-262721387234}"/>
              </a:ext>
            </a:extLst>
          </p:cNvPr>
          <p:cNvSpPr txBox="1"/>
          <p:nvPr/>
        </p:nvSpPr>
        <p:spPr>
          <a:xfrm>
            <a:off x="5296710" y="594616"/>
            <a:ext cx="6094378" cy="307777"/>
          </a:xfrm>
          <a:prstGeom prst="rect">
            <a:avLst/>
          </a:prstGeom>
          <a:noFill/>
        </p:spPr>
        <p:txBody>
          <a:bodyPr wrap="square">
            <a:spAutoFit/>
          </a:bodyPr>
          <a:lstStyle/>
          <a:p>
            <a:r>
              <a:rPr lang="en-US" dirty="0">
                <a:solidFill>
                  <a:schemeClr val="accent6"/>
                </a:solidFill>
                <a:latin typeface="Amasis MT Pro" panose="02040504050005020304" pitchFamily="18" charset="0"/>
              </a:rPr>
              <a:t>PLAY THE VIDEO!</a:t>
            </a:r>
            <a:endParaRPr lang="en-US" dirty="0">
              <a:solidFill>
                <a:schemeClr val="accent6"/>
              </a:solidFill>
            </a:endParaRPr>
          </a:p>
        </p:txBody>
      </p:sp>
      <p:cxnSp>
        <p:nvCxnSpPr>
          <p:cNvPr id="17" name="Straight Arrow Connector 16">
            <a:extLst>
              <a:ext uri="{FF2B5EF4-FFF2-40B4-BE49-F238E27FC236}">
                <a16:creationId xmlns:a16="http://schemas.microsoft.com/office/drawing/2014/main" id="{8F76A773-170C-6435-FB23-0DDD0720E79B}"/>
              </a:ext>
            </a:extLst>
          </p:cNvPr>
          <p:cNvCxnSpPr/>
          <p:nvPr/>
        </p:nvCxnSpPr>
        <p:spPr>
          <a:xfrm>
            <a:off x="6011694" y="990656"/>
            <a:ext cx="0" cy="39212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6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scheduling + routing + Congestion avoidance</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31183" y="6372516"/>
            <a:ext cx="708768" cy="493234"/>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3FC9C3F2-0578-3E81-54A2-93DAA731C5C9}"/>
              </a:ext>
            </a:extLst>
          </p:cNvPr>
          <p:cNvPicPr>
            <a:picLocks noChangeAspect="1"/>
          </p:cNvPicPr>
          <p:nvPr/>
        </p:nvPicPr>
        <p:blipFill>
          <a:blip r:embed="rId4"/>
          <a:stretch>
            <a:fillRect/>
          </a:stretch>
        </p:blipFill>
        <p:spPr>
          <a:xfrm>
            <a:off x="5931029" y="1250896"/>
            <a:ext cx="4461259" cy="4600456"/>
          </a:xfrm>
          <a:prstGeom prst="rect">
            <a:avLst/>
          </a:prstGeom>
        </p:spPr>
      </p:pic>
      <p:sp>
        <p:nvSpPr>
          <p:cNvPr id="8" name="TextBox 7">
            <a:extLst>
              <a:ext uri="{FF2B5EF4-FFF2-40B4-BE49-F238E27FC236}">
                <a16:creationId xmlns:a16="http://schemas.microsoft.com/office/drawing/2014/main" id="{E69D7169-29BC-AAE0-7311-61F9FDA7FC4B}"/>
              </a:ext>
            </a:extLst>
          </p:cNvPr>
          <p:cNvSpPr txBox="1"/>
          <p:nvPr/>
        </p:nvSpPr>
        <p:spPr>
          <a:xfrm>
            <a:off x="7542114" y="936363"/>
            <a:ext cx="1135211" cy="307777"/>
          </a:xfrm>
          <a:prstGeom prst="rect">
            <a:avLst/>
          </a:prstGeom>
          <a:noFill/>
        </p:spPr>
        <p:txBody>
          <a:bodyPr wrap="square" rtlCol="0">
            <a:spAutoFit/>
          </a:bodyPr>
          <a:lstStyle/>
          <a:p>
            <a:r>
              <a:rPr lang="en-US" dirty="0"/>
              <a:t>PTF = 4.0</a:t>
            </a:r>
          </a:p>
        </p:txBody>
      </p:sp>
      <p:pic>
        <p:nvPicPr>
          <p:cNvPr id="14" name="Picture 13">
            <a:extLst>
              <a:ext uri="{FF2B5EF4-FFF2-40B4-BE49-F238E27FC236}">
                <a16:creationId xmlns:a16="http://schemas.microsoft.com/office/drawing/2014/main" id="{F6159640-5E5A-4DB4-84CB-B4D847614F2E}"/>
              </a:ext>
            </a:extLst>
          </p:cNvPr>
          <p:cNvPicPr>
            <a:picLocks noChangeAspect="1"/>
          </p:cNvPicPr>
          <p:nvPr/>
        </p:nvPicPr>
        <p:blipFill>
          <a:blip r:embed="rId5"/>
          <a:stretch>
            <a:fillRect/>
          </a:stretch>
        </p:blipFill>
        <p:spPr>
          <a:xfrm>
            <a:off x="1131738" y="1355639"/>
            <a:ext cx="4462305" cy="4600457"/>
          </a:xfrm>
          <a:prstGeom prst="rect">
            <a:avLst/>
          </a:prstGeom>
        </p:spPr>
      </p:pic>
      <p:sp>
        <p:nvSpPr>
          <p:cNvPr id="19" name="TextBox 18">
            <a:extLst>
              <a:ext uri="{FF2B5EF4-FFF2-40B4-BE49-F238E27FC236}">
                <a16:creationId xmlns:a16="http://schemas.microsoft.com/office/drawing/2014/main" id="{BBC47733-D241-CD91-6BDF-643A2DBA8774}"/>
              </a:ext>
            </a:extLst>
          </p:cNvPr>
          <p:cNvSpPr txBox="1"/>
          <p:nvPr/>
        </p:nvSpPr>
        <p:spPr>
          <a:xfrm>
            <a:off x="2882077" y="966641"/>
            <a:ext cx="961625" cy="307777"/>
          </a:xfrm>
          <a:prstGeom prst="rect">
            <a:avLst/>
          </a:prstGeom>
          <a:noFill/>
        </p:spPr>
        <p:txBody>
          <a:bodyPr wrap="square" rtlCol="0">
            <a:spAutoFit/>
          </a:bodyPr>
          <a:lstStyle/>
          <a:p>
            <a:r>
              <a:rPr lang="en-US" dirty="0"/>
              <a:t>PTF = 0</a:t>
            </a:r>
          </a:p>
        </p:txBody>
      </p:sp>
      <p:sp>
        <p:nvSpPr>
          <p:cNvPr id="4" name="TextBox 3">
            <a:extLst>
              <a:ext uri="{FF2B5EF4-FFF2-40B4-BE49-F238E27FC236}">
                <a16:creationId xmlns:a16="http://schemas.microsoft.com/office/drawing/2014/main" id="{6B9D9838-70F1-5853-7CC0-1402A0349689}"/>
              </a:ext>
            </a:extLst>
          </p:cNvPr>
          <p:cNvSpPr txBox="1"/>
          <p:nvPr/>
        </p:nvSpPr>
        <p:spPr>
          <a:xfrm>
            <a:off x="229491" y="2645166"/>
            <a:ext cx="1234811" cy="830997"/>
          </a:xfrm>
          <a:prstGeom prst="rect">
            <a:avLst/>
          </a:prstGeom>
          <a:noFill/>
        </p:spPr>
        <p:txBody>
          <a:bodyPr wrap="square">
            <a:spAutoFit/>
          </a:bodyPr>
          <a:lstStyle/>
          <a:p>
            <a:r>
              <a:rPr lang="en-US" sz="1600" dirty="0">
                <a:solidFill>
                  <a:srgbClr val="C00000"/>
                </a:solidFill>
                <a:latin typeface="Amasis MT Pro" panose="02040504050005020304" pitchFamily="18" charset="0"/>
              </a:rPr>
              <a:t>Congestion happening at f1</a:t>
            </a:r>
            <a:endParaRPr lang="en-US" sz="1600" dirty="0"/>
          </a:p>
        </p:txBody>
      </p:sp>
    </p:spTree>
    <p:extLst>
      <p:ext uri="{BB962C8B-B14F-4D97-AF65-F5344CB8AC3E}">
        <p14:creationId xmlns:p14="http://schemas.microsoft.com/office/powerpoint/2010/main" val="3202164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114628" y="859120"/>
            <a:ext cx="11647550"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Scheduling on pre-defined routes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373227" y="1090260"/>
            <a:ext cx="6683369" cy="4775519"/>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b="1" dirty="0">
              <a:solidFill>
                <a:srgbClr val="C00000"/>
              </a:solidFill>
            </a:endParaRPr>
          </a:p>
          <a:p>
            <a:pPr marL="285750" indent="-285750" algn="just">
              <a:buFont typeface="Wingdings" panose="05000000000000000000" pitchFamily="2" charset="2"/>
              <a:buChar char="v"/>
            </a:pPr>
            <a:r>
              <a:rPr lang="en-US" sz="2000" dirty="0">
                <a:latin typeface="Amasis MT Pro" panose="02040504050005020304" pitchFamily="18" charset="0"/>
              </a:rPr>
              <a:t>N drones, k stationary charging stations, and T destination targets.</a:t>
            </a:r>
          </a:p>
          <a:p>
            <a:pPr marL="285750" indent="-285750" algn="just">
              <a:buFont typeface="Wingdings" panose="05000000000000000000" pitchFamily="2" charset="2"/>
              <a:buChar char="v"/>
            </a:pPr>
            <a:r>
              <a:rPr lang="en-US" sz="2000" dirty="0">
                <a:latin typeface="Amasis MT Pro" panose="02040504050005020304" pitchFamily="18" charset="0"/>
              </a:rPr>
              <a:t>Each drone has a pre-defined charging capacity, an initial deployment time, and given routs on a set of </a:t>
            </a:r>
            <a:r>
              <a:rPr lang="en-US" sz="2000" b="1" dirty="0">
                <a:latin typeface="Amasis MT Pro" panose="02040504050005020304" pitchFamily="18" charset="0"/>
              </a:rPr>
              <a:t>aerial nodes</a:t>
            </a:r>
          </a:p>
          <a:p>
            <a:pPr marL="285750" indent="-285750" algn="just">
              <a:buFont typeface="Wingdings" panose="05000000000000000000" pitchFamily="2" charset="2"/>
              <a:buChar char="v"/>
            </a:pPr>
            <a:r>
              <a:rPr lang="en-US" sz="2000" dirty="0">
                <a:solidFill>
                  <a:srgbClr val="C00000"/>
                </a:solidFill>
                <a:latin typeface="Amasis MT Pro" panose="02040504050005020304" pitchFamily="18" charset="0"/>
              </a:rPr>
              <a:t>The objective is to schedule drones to minimize the total weighted travel time, to reach their destination, while ensuring no traffic congestion happens at the charging facilities</a:t>
            </a:r>
          </a:p>
          <a:p>
            <a:pPr marL="285750" indent="-285750" algn="just">
              <a:buFont typeface="Wingdings" panose="05000000000000000000" pitchFamily="2" charset="2"/>
              <a:buChar char="v"/>
            </a:pPr>
            <a:r>
              <a:rPr lang="en-US" sz="2000" dirty="0">
                <a:solidFill>
                  <a:schemeClr val="accent6"/>
                </a:solidFill>
                <a:latin typeface="Amasis MT Pro" panose="02040504050005020304" pitchFamily="18" charset="0"/>
              </a:rPr>
              <a:t>Three constraints: processing time constraint, precedence order constraint, and congestion constraint</a:t>
            </a:r>
          </a:p>
          <a:p>
            <a:pPr marL="285750" indent="-285750" algn="just">
              <a:buFont typeface="Wingdings" panose="05000000000000000000" pitchFamily="2" charset="2"/>
              <a:buChar char="v"/>
            </a:pPr>
            <a:r>
              <a:rPr lang="en-US" sz="2000" dirty="0">
                <a:solidFill>
                  <a:schemeClr val="accent1"/>
                </a:solidFill>
                <a:latin typeface="Amasis MT Pro" panose="02040504050005020304" pitchFamily="18" charset="0"/>
              </a:rPr>
              <a:t>The drones have speed limits, and can be deployed at different times during the operation</a:t>
            </a:r>
            <a:endParaRPr lang="en-US" sz="1800" dirty="0"/>
          </a:p>
          <a:p>
            <a:pPr lvl="2"/>
            <a:endParaRPr lang="en-US" sz="1600" dirty="0"/>
          </a:p>
        </p:txBody>
      </p:sp>
      <p:pic>
        <p:nvPicPr>
          <p:cNvPr id="43" name="Picture 42" descr="A collage of maps of the area&#10;&#10;Description automatically generated">
            <a:extLst>
              <a:ext uri="{FF2B5EF4-FFF2-40B4-BE49-F238E27FC236}">
                <a16:creationId xmlns:a16="http://schemas.microsoft.com/office/drawing/2014/main" id="{EEF4EB0E-5A3A-1AFC-8931-BEE179CE213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28046" y="837647"/>
            <a:ext cx="3914641" cy="2909883"/>
          </a:xfrm>
          <a:prstGeom prst="rect">
            <a:avLst/>
          </a:prstGeom>
        </p:spPr>
      </p:pic>
      <p:sp>
        <p:nvSpPr>
          <p:cNvPr id="44" name="TextBox 43">
            <a:extLst>
              <a:ext uri="{FF2B5EF4-FFF2-40B4-BE49-F238E27FC236}">
                <a16:creationId xmlns:a16="http://schemas.microsoft.com/office/drawing/2014/main" id="{94E92019-2B03-5396-1196-88CB9EF544C4}"/>
              </a:ext>
            </a:extLst>
          </p:cNvPr>
          <p:cNvSpPr txBox="1"/>
          <p:nvPr/>
        </p:nvSpPr>
        <p:spPr>
          <a:xfrm>
            <a:off x="8101161" y="3679902"/>
            <a:ext cx="3661017" cy="230832"/>
          </a:xfrm>
          <a:prstGeom prst="rect">
            <a:avLst/>
          </a:prstGeom>
          <a:noFill/>
        </p:spPr>
        <p:txBody>
          <a:bodyPr wrap="square" rtlCol="0">
            <a:spAutoFit/>
          </a:bodyPr>
          <a:lstStyle/>
          <a:p>
            <a:r>
              <a:rPr lang="en-US" sz="900" dirty="0">
                <a:hlinkClick r:id="rId5" tooltip="https://peerj.com/articles/8238/"/>
              </a:rPr>
              <a:t>This Photo</a:t>
            </a:r>
            <a:r>
              <a:rPr lang="en-US" sz="900" dirty="0"/>
              <a:t> by Unknown Author is licensed under </a:t>
            </a:r>
            <a:r>
              <a:rPr lang="en-US" sz="900" dirty="0">
                <a:hlinkClick r:id="rId6" tooltip="https://creativecommons.org/licenses/by/3.0/"/>
              </a:rPr>
              <a:t>CC BY</a:t>
            </a:r>
            <a:endParaRPr lang="en-US" sz="900" dirty="0"/>
          </a:p>
        </p:txBody>
      </p:sp>
      <p:pic>
        <p:nvPicPr>
          <p:cNvPr id="48" name="Picture 47" descr="A group of drones flying in the sky&#10;&#10;Description automatically generated">
            <a:extLst>
              <a:ext uri="{FF2B5EF4-FFF2-40B4-BE49-F238E27FC236}">
                <a16:creationId xmlns:a16="http://schemas.microsoft.com/office/drawing/2014/main" id="{97C62461-269A-6E77-24D1-4840FD9C023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831626" y="3711974"/>
            <a:ext cx="3934132" cy="2623866"/>
          </a:xfrm>
          <a:prstGeom prst="rect">
            <a:avLst/>
          </a:prstGeom>
        </p:spPr>
      </p:pic>
    </p:spTree>
    <p:extLst>
      <p:ext uri="{BB962C8B-B14F-4D97-AF65-F5344CB8AC3E}">
        <p14:creationId xmlns:p14="http://schemas.microsoft.com/office/powerpoint/2010/main" val="335129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Scheduling on pre-defined routes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6" name="TextBox 5">
            <a:extLst>
              <a:ext uri="{FF2B5EF4-FFF2-40B4-BE49-F238E27FC236}">
                <a16:creationId xmlns:a16="http://schemas.microsoft.com/office/drawing/2014/main" id="{7B90DB0B-4523-66F8-4ACD-2769DDED4FAF}"/>
              </a:ext>
            </a:extLst>
          </p:cNvPr>
          <p:cNvSpPr txBox="1"/>
          <p:nvPr/>
        </p:nvSpPr>
        <p:spPr>
          <a:xfrm>
            <a:off x="586091" y="1552098"/>
            <a:ext cx="3838490" cy="1477328"/>
          </a:xfrm>
          <a:prstGeom prst="rect">
            <a:avLst/>
          </a:prstGeom>
          <a:noFill/>
        </p:spPr>
        <p:txBody>
          <a:bodyPr wrap="square">
            <a:spAutoFit/>
          </a:bodyPr>
          <a:lstStyle/>
          <a:p>
            <a:r>
              <a:rPr lang="da-DK" sz="1800" b="0" dirty="0">
                <a:solidFill>
                  <a:srgbClr val="000000"/>
                </a:solidFill>
                <a:effectLst/>
                <a:latin typeface="Courier New" panose="02070309020205020404" pitchFamily="49" charset="0"/>
              </a:rPr>
              <a:t>Drone_list=[</a:t>
            </a:r>
          </a:p>
          <a:p>
            <a:r>
              <a:rPr lang="da-DK" sz="1800" b="0" dirty="0">
                <a:solidFill>
                  <a:srgbClr val="000000"/>
                </a:solidFill>
                <a:effectLst/>
                <a:latin typeface="Courier New" panose="02070309020205020404" pitchFamily="49" charset="0"/>
              </a:rPr>
              <a:t>[(</a:t>
            </a:r>
            <a:r>
              <a:rPr lang="da-DK" sz="1800" b="0" dirty="0">
                <a:solidFill>
                  <a:srgbClr val="098156"/>
                </a:solidFill>
                <a:effectLst/>
                <a:latin typeface="Courier New" panose="02070309020205020404" pitchFamily="49" charset="0"/>
              </a:rPr>
              <a:t>0</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3</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1</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a:t>
            </a:r>
          </a:p>
          <a:p>
            <a:r>
              <a:rPr lang="da-DK" sz="1800" b="0" dirty="0">
                <a:solidFill>
                  <a:srgbClr val="000000"/>
                </a:solidFill>
                <a:effectLst/>
                <a:latin typeface="Courier New" panose="02070309020205020404" pitchFamily="49" charset="0"/>
              </a:rPr>
              <a:t>[(</a:t>
            </a:r>
            <a:r>
              <a:rPr lang="da-DK" sz="1800" b="0" dirty="0">
                <a:solidFill>
                  <a:srgbClr val="098156"/>
                </a:solidFill>
                <a:effectLst/>
                <a:latin typeface="Courier New" panose="02070309020205020404" pitchFamily="49" charset="0"/>
              </a:rPr>
              <a:t>0</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1</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1</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4</a:t>
            </a:r>
            <a:r>
              <a:rPr lang="da-DK" sz="1800" b="0" dirty="0">
                <a:solidFill>
                  <a:srgbClr val="000000"/>
                </a:solidFill>
                <a:effectLst/>
                <a:latin typeface="Courier New" panose="02070309020205020404" pitchFamily="49" charset="0"/>
              </a:rPr>
              <a:t>)],</a:t>
            </a:r>
          </a:p>
          <a:p>
            <a:r>
              <a:rPr lang="da-DK" sz="1800" b="0" dirty="0">
                <a:solidFill>
                  <a:srgbClr val="000000"/>
                </a:solidFill>
                <a:effectLst/>
                <a:latin typeface="Courier New" panose="02070309020205020404" pitchFamily="49" charset="0"/>
              </a:rPr>
              <a:t>[(</a:t>
            </a:r>
            <a:r>
              <a:rPr lang="da-DK" sz="1800" b="0" dirty="0">
                <a:solidFill>
                  <a:srgbClr val="098156"/>
                </a:solidFill>
                <a:effectLst/>
                <a:latin typeface="Courier New" panose="02070309020205020404" pitchFamily="49" charset="0"/>
              </a:rPr>
              <a:t>1</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4</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2</a:t>
            </a:r>
            <a:r>
              <a:rPr lang="da-DK" sz="1800" b="0" dirty="0">
                <a:solidFill>
                  <a:srgbClr val="000000"/>
                </a:solidFill>
                <a:effectLst/>
                <a:latin typeface="Courier New" panose="02070309020205020404" pitchFamily="49" charset="0"/>
              </a:rPr>
              <a:t>, </a:t>
            </a:r>
            <a:r>
              <a:rPr lang="da-DK" sz="1800" b="0" dirty="0">
                <a:solidFill>
                  <a:srgbClr val="098156"/>
                </a:solidFill>
                <a:effectLst/>
                <a:latin typeface="Courier New" panose="02070309020205020404" pitchFamily="49" charset="0"/>
              </a:rPr>
              <a:t>3</a:t>
            </a:r>
            <a:r>
              <a:rPr lang="da-DK" sz="1800" b="0" dirty="0">
                <a:solidFill>
                  <a:srgbClr val="000000"/>
                </a:solidFill>
                <a:effectLst/>
                <a:latin typeface="Courier New" panose="02070309020205020404" pitchFamily="49" charset="0"/>
              </a:rPr>
              <a:t>)]</a:t>
            </a:r>
          </a:p>
          <a:p>
            <a:r>
              <a:rPr lang="da-DK" sz="1800" b="0" dirty="0">
                <a:solidFill>
                  <a:srgbClr val="000000"/>
                </a:solidFill>
                <a:effectLst/>
                <a:latin typeface="Courier New" panose="02070309020205020404" pitchFamily="49" charset="0"/>
              </a:rPr>
              <a:t>]</a:t>
            </a:r>
          </a:p>
        </p:txBody>
      </p:sp>
      <p:pic>
        <p:nvPicPr>
          <p:cNvPr id="8" name="Picture 7" descr="A grid with colored lines and numbers&#10;&#10;Description automatically generated">
            <a:extLst>
              <a:ext uri="{FF2B5EF4-FFF2-40B4-BE49-F238E27FC236}">
                <a16:creationId xmlns:a16="http://schemas.microsoft.com/office/drawing/2014/main" id="{0FE3550D-A9D2-B989-FA15-6A93AC6651C1}"/>
              </a:ext>
            </a:extLst>
          </p:cNvPr>
          <p:cNvPicPr>
            <a:picLocks noChangeAspect="1"/>
          </p:cNvPicPr>
          <p:nvPr/>
        </p:nvPicPr>
        <p:blipFill>
          <a:blip r:embed="rId4"/>
          <a:stretch>
            <a:fillRect/>
          </a:stretch>
        </p:blipFill>
        <p:spPr>
          <a:xfrm>
            <a:off x="5039995" y="1003707"/>
            <a:ext cx="6020837" cy="4944911"/>
          </a:xfrm>
          <a:prstGeom prst="rect">
            <a:avLst/>
          </a:prstGeom>
        </p:spPr>
      </p:pic>
      <p:sp>
        <p:nvSpPr>
          <p:cNvPr id="9" name="TextBox 8">
            <a:extLst>
              <a:ext uri="{FF2B5EF4-FFF2-40B4-BE49-F238E27FC236}">
                <a16:creationId xmlns:a16="http://schemas.microsoft.com/office/drawing/2014/main" id="{69155FCE-39BD-EBCC-66ED-0622A8D9E560}"/>
              </a:ext>
            </a:extLst>
          </p:cNvPr>
          <p:cNvSpPr txBox="1"/>
          <p:nvPr/>
        </p:nvSpPr>
        <p:spPr>
          <a:xfrm>
            <a:off x="509629" y="3614526"/>
            <a:ext cx="3914952" cy="2031325"/>
          </a:xfrm>
          <a:prstGeom prst="rect">
            <a:avLst/>
          </a:prstGeom>
          <a:noFill/>
        </p:spPr>
        <p:txBody>
          <a:bodyPr wrap="square">
            <a:spAutoFit/>
          </a:bodyPr>
          <a:lstStyle/>
          <a:p>
            <a:r>
              <a:rPr lang="da-DK" sz="1800" b="0" dirty="0">
                <a:solidFill>
                  <a:srgbClr val="000000"/>
                </a:solidFill>
                <a:effectLst/>
                <a:latin typeface="Courier New" panose="02070309020205020404" pitchFamily="49" charset="0"/>
              </a:rPr>
              <a:t>The Drone</a:t>
            </a:r>
            <a:r>
              <a:rPr lang="da-DK" sz="1800" dirty="0">
                <a:latin typeface="Courier New" panose="02070309020205020404" pitchFamily="49" charset="0"/>
              </a:rPr>
              <a:t>_list is a list of drones where each list contains the route of drones. Each tuple represents the node id and corresponding processing time respectively</a:t>
            </a:r>
            <a:endParaRPr lang="da-DK" sz="1800" b="0" dirty="0">
              <a:solidFill>
                <a:srgbClr val="000000"/>
              </a:solidFill>
              <a:effectLst/>
              <a:latin typeface="Courier New" panose="02070309020205020404" pitchFamily="49" charset="0"/>
            </a:endParaRPr>
          </a:p>
        </p:txBody>
      </p:sp>
      <p:sp>
        <p:nvSpPr>
          <p:cNvPr id="10" name="Rectangle 9">
            <a:extLst>
              <a:ext uri="{FF2B5EF4-FFF2-40B4-BE49-F238E27FC236}">
                <a16:creationId xmlns:a16="http://schemas.microsoft.com/office/drawing/2014/main" id="{0B61B024-05CB-B8AC-47ED-16A0E1D80B3C}"/>
              </a:ext>
            </a:extLst>
          </p:cNvPr>
          <p:cNvSpPr/>
          <p:nvPr/>
        </p:nvSpPr>
        <p:spPr>
          <a:xfrm>
            <a:off x="509629" y="3513671"/>
            <a:ext cx="4115514" cy="243494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FBCC5-43A2-86D5-81CD-4872C4B5B5C6}"/>
              </a:ext>
            </a:extLst>
          </p:cNvPr>
          <p:cNvSpPr/>
          <p:nvPr/>
        </p:nvSpPr>
        <p:spPr>
          <a:xfrm>
            <a:off x="509629" y="933694"/>
            <a:ext cx="4115514" cy="25107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98DA71-5B9C-AB63-FDD0-6FBD2F41AC2A}"/>
              </a:ext>
            </a:extLst>
          </p:cNvPr>
          <p:cNvSpPr/>
          <p:nvPr/>
        </p:nvSpPr>
        <p:spPr>
          <a:xfrm>
            <a:off x="4941651" y="933694"/>
            <a:ext cx="6459166" cy="5014924"/>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06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114628" y="877422"/>
            <a:ext cx="11647550"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Final Remarks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347537" y="905614"/>
            <a:ext cx="668336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2000" dirty="0">
                <a:solidFill>
                  <a:schemeClr val="accent1"/>
                </a:solidFill>
                <a:latin typeface="Amasis MT Pro" panose="02040504050005020304" pitchFamily="18" charset="0"/>
              </a:rPr>
              <a:t>Using actual data to run simulations</a:t>
            </a:r>
          </a:p>
          <a:p>
            <a:pPr marL="285750" indent="-285750" algn="just">
              <a:buFont typeface="Wingdings" panose="05000000000000000000" pitchFamily="2" charset="2"/>
              <a:buChar char="v"/>
            </a:pPr>
            <a:r>
              <a:rPr lang="en-US" sz="2000" dirty="0">
                <a:solidFill>
                  <a:schemeClr val="accent1"/>
                </a:solidFill>
                <a:latin typeface="Amasis MT Pro" panose="02040504050005020304" pitchFamily="18" charset="0"/>
              </a:rPr>
              <a:t>Codes will be available on </a:t>
            </a:r>
            <a:r>
              <a:rPr lang="en-US" sz="2000" dirty="0" err="1">
                <a:solidFill>
                  <a:schemeClr val="accent1"/>
                </a:solidFill>
                <a:latin typeface="Amasis MT Pro" panose="02040504050005020304" pitchFamily="18" charset="0"/>
              </a:rPr>
              <a:t>Github</a:t>
            </a:r>
            <a:r>
              <a:rPr lang="en-US" sz="2000" dirty="0">
                <a:solidFill>
                  <a:schemeClr val="accent1"/>
                </a:solidFill>
                <a:latin typeface="Amasis MT Pro" panose="02040504050005020304" pitchFamily="18" charset="0"/>
              </a:rPr>
              <a:t> repos</a:t>
            </a:r>
          </a:p>
          <a:p>
            <a:pPr marL="285750" indent="-285750" algn="just">
              <a:buFont typeface="Wingdings" panose="05000000000000000000" pitchFamily="2" charset="2"/>
              <a:buChar char="v"/>
            </a:pPr>
            <a:r>
              <a:rPr lang="en-US" sz="2000" b="1" dirty="0">
                <a:solidFill>
                  <a:schemeClr val="accent1"/>
                </a:solidFill>
                <a:latin typeface="Amasis MT Pro" panose="02040504050005020304" pitchFamily="18" charset="0"/>
              </a:rPr>
              <a:t>Any suggestions for improvement?</a:t>
            </a:r>
          </a:p>
          <a:p>
            <a:pPr marL="742950" lvl="1" indent="-285750" algn="just">
              <a:buFont typeface="Wingdings" panose="05000000000000000000" pitchFamily="2" charset="2"/>
              <a:buChar char="v"/>
            </a:pPr>
            <a:r>
              <a:rPr lang="en-US" sz="2400" b="1" dirty="0">
                <a:solidFill>
                  <a:schemeClr val="accent6"/>
                </a:solidFill>
                <a:latin typeface="Amasis MT Pro" panose="02040504050005020304" pitchFamily="18" charset="0"/>
              </a:rPr>
              <a:t>Sensitivity analysis</a:t>
            </a:r>
          </a:p>
          <a:p>
            <a:pPr marL="742950" lvl="1" indent="-285750" algn="just">
              <a:buFont typeface="Wingdings" panose="05000000000000000000" pitchFamily="2" charset="2"/>
              <a:buChar char="v"/>
            </a:pPr>
            <a:r>
              <a:rPr lang="en-US" sz="2400" b="1" dirty="0">
                <a:solidFill>
                  <a:schemeClr val="accent6"/>
                </a:solidFill>
                <a:latin typeface="Amasis MT Pro" panose="02040504050005020304" pitchFamily="18" charset="0"/>
              </a:rPr>
              <a:t>Cost functions for waiting (or landing)</a:t>
            </a:r>
            <a:endParaRPr lang="en-US" sz="2400" b="1" dirty="0">
              <a:solidFill>
                <a:schemeClr val="accent6"/>
              </a:solidFill>
            </a:endParaRPr>
          </a:p>
          <a:p>
            <a:pPr lvl="1"/>
            <a:endParaRPr lang="en-US" sz="2400" dirty="0"/>
          </a:p>
          <a:p>
            <a:pPr lvl="2"/>
            <a:endParaRPr lang="en-US" sz="2000" dirty="0"/>
          </a:p>
        </p:txBody>
      </p:sp>
      <p:pic>
        <p:nvPicPr>
          <p:cNvPr id="41" name="Picture 40" descr="A person in a headset working on multiple computers&#10;&#10;Description automatically generated">
            <a:extLst>
              <a:ext uri="{FF2B5EF4-FFF2-40B4-BE49-F238E27FC236}">
                <a16:creationId xmlns:a16="http://schemas.microsoft.com/office/drawing/2014/main" id="{FF066114-0846-9160-FFE0-FA8D6B1E986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56500" y="1072271"/>
            <a:ext cx="4057650" cy="2286000"/>
          </a:xfrm>
          <a:prstGeom prst="rect">
            <a:avLst/>
          </a:prstGeom>
        </p:spPr>
      </p:pic>
      <p:pic>
        <p:nvPicPr>
          <p:cNvPr id="43" name="Picture 42" descr="A group of drones flying in the sky&#10;&#10;Description automatically generated">
            <a:extLst>
              <a:ext uri="{FF2B5EF4-FFF2-40B4-BE49-F238E27FC236}">
                <a16:creationId xmlns:a16="http://schemas.microsoft.com/office/drawing/2014/main" id="{650B4CA7-1F66-FC5A-68AD-94D708EC82F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863055" y="3499730"/>
            <a:ext cx="3324405" cy="2563947"/>
          </a:xfrm>
          <a:prstGeom prst="rect">
            <a:avLst/>
          </a:prstGeom>
        </p:spPr>
      </p:pic>
      <p:sp>
        <p:nvSpPr>
          <p:cNvPr id="44" name="TextBox 43">
            <a:extLst>
              <a:ext uri="{FF2B5EF4-FFF2-40B4-BE49-F238E27FC236}">
                <a16:creationId xmlns:a16="http://schemas.microsoft.com/office/drawing/2014/main" id="{76B3666B-FDBE-201E-72EF-C68AB560F501}"/>
              </a:ext>
            </a:extLst>
          </p:cNvPr>
          <p:cNvSpPr txBox="1"/>
          <p:nvPr/>
        </p:nvSpPr>
        <p:spPr>
          <a:xfrm>
            <a:off x="7708085" y="6141548"/>
            <a:ext cx="4156555" cy="230832"/>
          </a:xfrm>
          <a:prstGeom prst="rect">
            <a:avLst/>
          </a:prstGeom>
          <a:noFill/>
        </p:spPr>
        <p:txBody>
          <a:bodyPr wrap="square" rtlCol="0">
            <a:spAutoFit/>
          </a:bodyPr>
          <a:lstStyle/>
          <a:p>
            <a:r>
              <a:rPr lang="en-US" sz="900" dirty="0">
                <a:hlinkClick r:id="rId7" tooltip="https://desarrollodefensaytecnologiabelica.blogspot.com/2020/08/el-ejercito-de-eeuu-avanza-en-la.html"/>
              </a:rPr>
              <a:t>This Photo</a:t>
            </a:r>
            <a:r>
              <a:rPr lang="en-US" sz="900" dirty="0"/>
              <a:t> by Unknown Author is licensed under </a:t>
            </a:r>
            <a:r>
              <a:rPr lang="en-US" sz="900" dirty="0">
                <a:hlinkClick r:id="rId8" tooltip="https://creativecommons.org/licenses/by-nc-sa/3.0/"/>
              </a:rPr>
              <a:t>CC BY-SA-NC</a:t>
            </a:r>
            <a:endParaRPr lang="en-US" sz="900" dirty="0"/>
          </a:p>
        </p:txBody>
      </p:sp>
      <p:pic>
        <p:nvPicPr>
          <p:cNvPr id="46" name="Picture 45" descr="A wooden box with a slot&#10;&#10;Description automatically generated">
            <a:extLst>
              <a:ext uri="{FF2B5EF4-FFF2-40B4-BE49-F238E27FC236}">
                <a16:creationId xmlns:a16="http://schemas.microsoft.com/office/drawing/2014/main" id="{4089E5EF-EC7E-4FBB-99D7-D53CA429B335}"/>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9822" y="3643842"/>
            <a:ext cx="3677055" cy="2451370"/>
          </a:xfrm>
          <a:prstGeom prst="rect">
            <a:avLst/>
          </a:prstGeom>
        </p:spPr>
      </p:pic>
    </p:spTree>
    <p:extLst>
      <p:ext uri="{BB962C8B-B14F-4D97-AF65-F5344CB8AC3E}">
        <p14:creationId xmlns:p14="http://schemas.microsoft.com/office/powerpoint/2010/main" val="411735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C1E9E323-7FE6-774D-999D-DB456F9813F1}"/>
              </a:ext>
            </a:extLst>
          </p:cNvPr>
          <p:cNvSpPr/>
          <p:nvPr/>
        </p:nvSpPr>
        <p:spPr>
          <a:xfrm rot="10800000" flipH="1">
            <a:off x="0" y="-7696"/>
            <a:ext cx="12192000" cy="6865695"/>
          </a:xfrm>
          <a:prstGeom prst="rect">
            <a:avLst/>
          </a:prstGeom>
          <a:solidFill>
            <a:srgbClr val="4071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9" name="Picture 8" descr="A picture containing building, street&#10;&#10;Description automatically generated">
            <a:extLst>
              <a:ext uri="{FF2B5EF4-FFF2-40B4-BE49-F238E27FC236}">
                <a16:creationId xmlns:a16="http://schemas.microsoft.com/office/drawing/2014/main" id="{AA3AB03C-0390-9F46-9B7C-4C2DAFAF4B5F}"/>
              </a:ext>
            </a:extLst>
          </p:cNvPr>
          <p:cNvPicPr>
            <a:picLocks noChangeAspect="1"/>
          </p:cNvPicPr>
          <p:nvPr/>
        </p:nvPicPr>
        <p:blipFill>
          <a:blip r:embed="rId3">
            <a:alphaModFix amt="25000"/>
          </a:blip>
          <a:stretch>
            <a:fillRect/>
          </a:stretch>
        </p:blipFill>
        <p:spPr>
          <a:xfrm>
            <a:off x="0" y="-9505"/>
            <a:ext cx="12192000" cy="6858000"/>
          </a:xfrm>
          <a:prstGeom prst="rect">
            <a:avLst/>
          </a:prstGeom>
        </p:spPr>
      </p:pic>
      <p:sp>
        <p:nvSpPr>
          <p:cNvPr id="11" name="Google Shape;147;p7">
            <a:extLst>
              <a:ext uri="{FF2B5EF4-FFF2-40B4-BE49-F238E27FC236}">
                <a16:creationId xmlns:a16="http://schemas.microsoft.com/office/drawing/2014/main" id="{E0413B06-A2E6-C746-8C3D-87E15D354737}"/>
              </a:ext>
            </a:extLst>
          </p:cNvPr>
          <p:cNvSpPr txBox="1">
            <a:spLocks/>
          </p:cNvSpPr>
          <p:nvPr/>
        </p:nvSpPr>
        <p:spPr>
          <a:xfrm>
            <a:off x="3574445" y="841248"/>
            <a:ext cx="5043110" cy="9509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endParaRPr lang="en-US" sz="36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lgn="ctr">
              <a:buSzPts val="3000"/>
            </a:pPr>
            <a:r>
              <a:rPr lang="en-US" sz="3600" b="1" dirty="0">
                <a:solidFill>
                  <a:schemeClr val="bg1"/>
                </a:solidFill>
                <a:latin typeface="Arial" panose="020B0604020202020204" pitchFamily="34" charset="0"/>
                <a:ea typeface="Helvetica Neue Light"/>
                <a:cs typeface="Arial" panose="020B0604020202020204" pitchFamily="34" charset="0"/>
                <a:sym typeface="Helvetica Neue Light"/>
              </a:rPr>
              <a:t>Thank You!</a:t>
            </a:r>
          </a:p>
        </p:txBody>
      </p:sp>
      <p:sp>
        <p:nvSpPr>
          <p:cNvPr id="8" name="Google Shape;100;p1">
            <a:extLst>
              <a:ext uri="{FF2B5EF4-FFF2-40B4-BE49-F238E27FC236}">
                <a16:creationId xmlns:a16="http://schemas.microsoft.com/office/drawing/2014/main" id="{C3CD089A-43EB-0042-BBE5-F6AD653654A0}"/>
              </a:ext>
            </a:extLst>
          </p:cNvPr>
          <p:cNvSpPr txBox="1"/>
          <p:nvPr/>
        </p:nvSpPr>
        <p:spPr>
          <a:xfrm>
            <a:off x="376807" y="6524381"/>
            <a:ext cx="7991337" cy="415458"/>
          </a:xfrm>
          <a:prstGeom prst="rect">
            <a:avLst/>
          </a:prstGeom>
          <a:noFill/>
          <a:ln>
            <a:noFill/>
          </a:ln>
        </p:spPr>
        <p:txBody>
          <a:bodyPr spcFirstLastPara="1" wrap="square" lIns="91425" tIns="45700" rIns="91425" bIns="45700" anchor="t" anchorCtr="0">
            <a:spAutoFit/>
          </a:bodyPr>
          <a:lstStyle/>
          <a:p>
            <a:r>
              <a:rPr kumimoji="0" lang="en-US" sz="12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12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0" name="Google Shape;100;p1">
            <a:extLst>
              <a:ext uri="{FF2B5EF4-FFF2-40B4-BE49-F238E27FC236}">
                <a16:creationId xmlns:a16="http://schemas.microsoft.com/office/drawing/2014/main" id="{60F7FEC7-95F3-474E-B097-FC209879264A}"/>
              </a:ext>
            </a:extLst>
          </p:cNvPr>
          <p:cNvSpPr txBox="1"/>
          <p:nvPr/>
        </p:nvSpPr>
        <p:spPr>
          <a:xfrm>
            <a:off x="8997697" y="6524381"/>
            <a:ext cx="2811316" cy="415458"/>
          </a:xfrm>
          <a:prstGeom prst="rect">
            <a:avLst/>
          </a:prstGeom>
          <a:noFill/>
          <a:ln>
            <a:noFill/>
          </a:ln>
        </p:spPr>
        <p:txBody>
          <a:bodyPr spcFirstLastPara="1" wrap="square" lIns="91425" tIns="45700" rIns="91425" bIns="45700" anchor="t" anchorCtr="0">
            <a:spAutoFit/>
          </a:bodyPr>
          <a:lstStyle/>
          <a:p>
            <a:pPr algn="r"/>
            <a:r>
              <a:rPr lang="en-US" sz="1200" spc="200" dirty="0">
                <a:solidFill>
                  <a:schemeClr val="bg1"/>
                </a:solidFill>
                <a:ea typeface="Helvetica Neue Light"/>
                <a:cs typeface="Helvetica Neue Light"/>
                <a:sym typeface="Helvetica Neue Light"/>
              </a:rPr>
              <a:t>Srinivasa </a:t>
            </a:r>
            <a:r>
              <a:rPr lang="en-US" sz="1200" spc="200" dirty="0" err="1">
                <a:solidFill>
                  <a:schemeClr val="bg1"/>
                </a:solidFill>
                <a:ea typeface="Helvetica Neue Light"/>
                <a:cs typeface="Helvetica Neue Light"/>
                <a:sym typeface="Helvetica Neue Light"/>
              </a:rPr>
              <a:t>Salapaka</a:t>
            </a:r>
            <a:r>
              <a:rPr lang="en-US" sz="12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sp>
        <p:nvSpPr>
          <p:cNvPr id="2" name="TextBox 11">
            <a:extLst>
              <a:ext uri="{FF2B5EF4-FFF2-40B4-BE49-F238E27FC236}">
                <a16:creationId xmlns:a16="http://schemas.microsoft.com/office/drawing/2014/main" id="{B02D733F-7B53-4E2D-81F3-7BD1380A65C2}"/>
              </a:ext>
            </a:extLst>
          </p:cNvPr>
          <p:cNvSpPr txBox="1"/>
          <p:nvPr/>
        </p:nvSpPr>
        <p:spPr>
          <a:xfrm>
            <a:off x="3712580" y="2547104"/>
            <a:ext cx="4904975"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chemeClr val="bg1"/>
                </a:solidFill>
              </a:rPr>
              <a:t>Salar Basiri</a:t>
            </a:r>
          </a:p>
          <a:p>
            <a:pPr algn="ctr"/>
            <a:r>
              <a:rPr lang="en-US" sz="2000" dirty="0">
                <a:solidFill>
                  <a:schemeClr val="bg1"/>
                </a:solidFill>
              </a:rPr>
              <a:t>Department of Mechanical Science and Engineering</a:t>
            </a:r>
          </a:p>
          <a:p>
            <a:pPr algn="ctr"/>
            <a:r>
              <a:rPr lang="en-US" sz="2000" dirty="0">
                <a:solidFill>
                  <a:schemeClr val="bg1"/>
                </a:solidFill>
              </a:rPr>
              <a:t>University of Illinois Urbana-Champaign</a:t>
            </a:r>
          </a:p>
          <a:p>
            <a:pPr algn="ctr"/>
            <a:r>
              <a:rPr lang="en-US" sz="2000" dirty="0">
                <a:solidFill>
                  <a:schemeClr val="bg1"/>
                </a:solidFill>
              </a:rPr>
              <a:t>salapaka@illinois.edu</a:t>
            </a:r>
          </a:p>
        </p:txBody>
      </p:sp>
      <p:pic>
        <p:nvPicPr>
          <p:cNvPr id="3" name="Picture 2" descr="A picture containing drawing&#10;&#10;Description automatically generated">
            <a:extLst>
              <a:ext uri="{FF2B5EF4-FFF2-40B4-BE49-F238E27FC236}">
                <a16:creationId xmlns:a16="http://schemas.microsoft.com/office/drawing/2014/main" id="{800C072B-4011-D47D-2F62-2636D78DAA8B}"/>
              </a:ext>
            </a:extLst>
          </p:cNvPr>
          <p:cNvPicPr>
            <a:picLocks noChangeAspect="1"/>
          </p:cNvPicPr>
          <p:nvPr/>
        </p:nvPicPr>
        <p:blipFill>
          <a:blip r:embed="rId4"/>
          <a:stretch>
            <a:fillRect/>
          </a:stretch>
        </p:blipFill>
        <p:spPr>
          <a:xfrm>
            <a:off x="4041635" y="4737712"/>
            <a:ext cx="3895316" cy="1009418"/>
          </a:xfrm>
          <a:prstGeom prst="rect">
            <a:avLst/>
          </a:prstGeom>
        </p:spPr>
      </p:pic>
    </p:spTree>
    <p:extLst>
      <p:ext uri="{BB962C8B-B14F-4D97-AF65-F5344CB8AC3E}">
        <p14:creationId xmlns:p14="http://schemas.microsoft.com/office/powerpoint/2010/main" val="420909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114628" y="877422"/>
            <a:ext cx="11647550"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Problem Statement: FLPO</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369291"/>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dirty="0">
                <a:ln>
                  <a:noFill/>
                </a:ln>
                <a:solidFill>
                  <a:prstClr val="white"/>
                </a:solidFill>
                <a:effectLst/>
                <a:uLnTx/>
                <a:uFillTx/>
                <a:latin typeface="+mn-lt"/>
                <a:ea typeface="+mj-ea"/>
                <a:cs typeface="Calibri Light"/>
              </a:rPr>
              <a:t>Intelligent Infrastructure and Logistics Support</a:t>
            </a:r>
            <a:endParaRPr lang="en-US" sz="800" dirty="0">
              <a:latin typeface="+mn-lt"/>
            </a:endParaRPr>
          </a:p>
          <a:p>
            <a:pPr lvl="0"/>
            <a:endParaRPr lang="en-US" sz="900" spc="200" dirty="0">
              <a:solidFill>
                <a:schemeClr val="bg1"/>
              </a:solidFill>
              <a:ea typeface="Helvetica Neue Light"/>
              <a:cs typeface="Helvetica Neue Light"/>
              <a:sym typeface="Helvetica Neue Ligh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41778" y="6496146"/>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976618" y="642973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50326" y="673869"/>
            <a:ext cx="668336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b="1" dirty="0">
              <a:solidFill>
                <a:srgbClr val="C00000"/>
              </a:solidFill>
            </a:endParaRPr>
          </a:p>
          <a:p>
            <a:pPr marL="285750" indent="-285750" algn="just">
              <a:buFont typeface="Wingdings" panose="05000000000000000000" pitchFamily="2" charset="2"/>
              <a:buChar char="v"/>
            </a:pPr>
            <a:r>
              <a:rPr lang="en-US" sz="2000" dirty="0">
                <a:latin typeface="Amasis MT Pro" panose="02040504050005020304" pitchFamily="18" charset="0"/>
              </a:rPr>
              <a:t>N drones, k charging UGVs, and T destination targets.</a:t>
            </a:r>
          </a:p>
          <a:p>
            <a:pPr marL="285750" indent="-285750" algn="just">
              <a:buFont typeface="Wingdings" panose="05000000000000000000" pitchFamily="2" charset="2"/>
              <a:buChar char="v"/>
            </a:pPr>
            <a:r>
              <a:rPr lang="en-US" sz="2000" dirty="0">
                <a:latin typeface="Amasis MT Pro" panose="02040504050005020304" pitchFamily="18" charset="0"/>
              </a:rPr>
              <a:t>Each drone has a pre-defined charging capacity and an initial charge</a:t>
            </a:r>
          </a:p>
          <a:p>
            <a:pPr marL="285750" indent="-285750" algn="just">
              <a:buFont typeface="Wingdings" panose="05000000000000000000" pitchFamily="2" charset="2"/>
              <a:buChar char="v"/>
            </a:pPr>
            <a:r>
              <a:rPr lang="en-US" sz="2000" dirty="0">
                <a:solidFill>
                  <a:srgbClr val="C00000"/>
                </a:solidFill>
                <a:latin typeface="Amasis MT Pro" panose="02040504050005020304" pitchFamily="18" charset="0"/>
              </a:rPr>
              <a:t>The objective is to minimize the total weighted distance, over all drones to reach their destination, while ensuring that no drone runs out of charge on its way to the destination, and all obstacles are avoided.</a:t>
            </a:r>
          </a:p>
          <a:p>
            <a:pPr marL="285750" indent="-285750" algn="just">
              <a:buFont typeface="Wingdings" panose="05000000000000000000" pitchFamily="2" charset="2"/>
              <a:buChar char="v"/>
            </a:pPr>
            <a:r>
              <a:rPr lang="en-US" sz="2000" dirty="0">
                <a:latin typeface="Amasis MT Pro" panose="02040504050005020304" pitchFamily="18" charset="0"/>
              </a:rPr>
              <a:t>The drones can choose to go to the destination directly or via a subset of charging facilities to ensure battery capacity, depending on the deploying coordinates and the destination.</a:t>
            </a:r>
          </a:p>
          <a:p>
            <a:pPr marL="285750" indent="-285750" algn="just">
              <a:buFont typeface="Wingdings" panose="05000000000000000000" pitchFamily="2" charset="2"/>
              <a:buChar char="v"/>
            </a:pPr>
            <a:r>
              <a:rPr lang="en-US" sz="2000" dirty="0">
                <a:latin typeface="Amasis MT Pro" panose="02040504050005020304" pitchFamily="18" charset="0"/>
              </a:rPr>
              <a:t>Three questions are answered in this problem: </a:t>
            </a:r>
            <a:r>
              <a:rPr lang="en-US" sz="2000" dirty="0">
                <a:solidFill>
                  <a:schemeClr val="accent6">
                    <a:lumMod val="50000"/>
                  </a:schemeClr>
                </a:solidFill>
                <a:latin typeface="Amasis MT Pro" panose="02040504050005020304" pitchFamily="18" charset="0"/>
              </a:rPr>
              <a:t>What is the minimum number of charging stations we need to ensure feasibility of transportation? 2) what route should each UAV take from start to its destination? 3) where should the charging facilities be coordinated?</a:t>
            </a:r>
          </a:p>
          <a:p>
            <a:pPr lvl="1"/>
            <a:endParaRPr lang="en-US" b="1" dirty="0">
              <a:solidFill>
                <a:srgbClr val="C00000"/>
              </a:solidFill>
            </a:endParaRPr>
          </a:p>
          <a:p>
            <a:pPr lvl="1"/>
            <a:endParaRPr lang="en-US" sz="1800" dirty="0"/>
          </a:p>
          <a:p>
            <a:pPr lvl="2"/>
            <a:endParaRPr lang="en-US" sz="1600" dirty="0"/>
          </a:p>
        </p:txBody>
      </p:sp>
      <p:grpSp>
        <p:nvGrpSpPr>
          <p:cNvPr id="2" name="Group 1">
            <a:extLst>
              <a:ext uri="{FF2B5EF4-FFF2-40B4-BE49-F238E27FC236}">
                <a16:creationId xmlns:a16="http://schemas.microsoft.com/office/drawing/2014/main" id="{24BC399F-BF11-75E5-B1F9-F665CA5C0A98}"/>
              </a:ext>
            </a:extLst>
          </p:cNvPr>
          <p:cNvGrpSpPr/>
          <p:nvPr/>
        </p:nvGrpSpPr>
        <p:grpSpPr>
          <a:xfrm>
            <a:off x="7440098" y="1537789"/>
            <a:ext cx="3996375" cy="3957223"/>
            <a:chOff x="202401" y="250883"/>
            <a:chExt cx="3996375" cy="3957223"/>
          </a:xfrm>
        </p:grpSpPr>
        <p:pic>
          <p:nvPicPr>
            <p:cNvPr id="7" name="Graphic 6" descr="Quadcopter with solid fill">
              <a:extLst>
                <a:ext uri="{FF2B5EF4-FFF2-40B4-BE49-F238E27FC236}">
                  <a16:creationId xmlns:a16="http://schemas.microsoft.com/office/drawing/2014/main" id="{0D5A8605-D9E1-69D9-2666-6FC88B638F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14438" y="3765422"/>
              <a:ext cx="373645" cy="386060"/>
            </a:xfrm>
            <a:prstGeom prst="rect">
              <a:avLst/>
            </a:prstGeom>
          </p:spPr>
        </p:pic>
        <p:pic>
          <p:nvPicPr>
            <p:cNvPr id="8" name="Graphic 7" descr="Quadcopter with solid fill">
              <a:extLst>
                <a:ext uri="{FF2B5EF4-FFF2-40B4-BE49-F238E27FC236}">
                  <a16:creationId xmlns:a16="http://schemas.microsoft.com/office/drawing/2014/main" id="{7F47646C-B50B-B8C2-BC8B-AD28C9232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2307" y="2413451"/>
              <a:ext cx="373645" cy="386060"/>
            </a:xfrm>
            <a:prstGeom prst="rect">
              <a:avLst/>
            </a:prstGeom>
          </p:spPr>
        </p:pic>
        <p:pic>
          <p:nvPicPr>
            <p:cNvPr id="9" name="Graphic 8" descr="Quadcopter with solid fill">
              <a:extLst>
                <a:ext uri="{FF2B5EF4-FFF2-40B4-BE49-F238E27FC236}">
                  <a16:creationId xmlns:a16="http://schemas.microsoft.com/office/drawing/2014/main" id="{99F1D1DE-3D0A-87E1-F65B-399DCDFA10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341" y="1785159"/>
              <a:ext cx="373645" cy="386060"/>
            </a:xfrm>
            <a:prstGeom prst="rect">
              <a:avLst/>
            </a:prstGeom>
          </p:spPr>
        </p:pic>
        <p:pic>
          <p:nvPicPr>
            <p:cNvPr id="10" name="Graphic 9" descr="Quadcopter with solid fill">
              <a:extLst>
                <a:ext uri="{FF2B5EF4-FFF2-40B4-BE49-F238E27FC236}">
                  <a16:creationId xmlns:a16="http://schemas.microsoft.com/office/drawing/2014/main" id="{C25210C1-65EB-AEA7-F365-4893CB5655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7662" y="664827"/>
              <a:ext cx="373645" cy="386060"/>
            </a:xfrm>
            <a:prstGeom prst="rect">
              <a:avLst/>
            </a:prstGeom>
          </p:spPr>
        </p:pic>
        <p:pic>
          <p:nvPicPr>
            <p:cNvPr id="13" name="Graphic 12" descr="Empty battery with solid fill">
              <a:extLst>
                <a:ext uri="{FF2B5EF4-FFF2-40B4-BE49-F238E27FC236}">
                  <a16:creationId xmlns:a16="http://schemas.microsoft.com/office/drawing/2014/main" id="{6171350F-ECA1-169C-9D2C-E6143D32F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0444" y="1626981"/>
              <a:ext cx="261551" cy="270241"/>
            </a:xfrm>
            <a:prstGeom prst="rect">
              <a:avLst/>
            </a:prstGeom>
          </p:spPr>
        </p:pic>
        <p:pic>
          <p:nvPicPr>
            <p:cNvPr id="14" name="Graphic 13" descr="Empty battery with solid fill">
              <a:extLst>
                <a:ext uri="{FF2B5EF4-FFF2-40B4-BE49-F238E27FC236}">
                  <a16:creationId xmlns:a16="http://schemas.microsoft.com/office/drawing/2014/main" id="{1B6D80F5-EE49-E125-38CE-1E3671407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7045" y="3617127"/>
              <a:ext cx="261551" cy="270241"/>
            </a:xfrm>
            <a:prstGeom prst="rect">
              <a:avLst/>
            </a:prstGeom>
          </p:spPr>
        </p:pic>
        <p:pic>
          <p:nvPicPr>
            <p:cNvPr id="19" name="Graphic 18" descr="Full battery with solid fill">
              <a:extLst>
                <a:ext uri="{FF2B5EF4-FFF2-40B4-BE49-F238E27FC236}">
                  <a16:creationId xmlns:a16="http://schemas.microsoft.com/office/drawing/2014/main" id="{9D406D58-CCE3-98E2-058D-5005B182C2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3297" y="2242761"/>
              <a:ext cx="251664" cy="260026"/>
            </a:xfrm>
            <a:prstGeom prst="rect">
              <a:avLst/>
            </a:prstGeom>
          </p:spPr>
        </p:pic>
        <p:pic>
          <p:nvPicPr>
            <p:cNvPr id="20" name="Graphic 19" descr="Full battery with solid fill">
              <a:extLst>
                <a:ext uri="{FF2B5EF4-FFF2-40B4-BE49-F238E27FC236}">
                  <a16:creationId xmlns:a16="http://schemas.microsoft.com/office/drawing/2014/main" id="{C0B76101-4239-D946-0343-A0E217A5C7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8651" y="508582"/>
              <a:ext cx="251664" cy="260026"/>
            </a:xfrm>
            <a:prstGeom prst="rect">
              <a:avLst/>
            </a:prstGeom>
          </p:spPr>
        </p:pic>
        <p:pic>
          <p:nvPicPr>
            <p:cNvPr id="21" name="Graphic 20" descr="Home outline">
              <a:extLst>
                <a:ext uri="{FF2B5EF4-FFF2-40B4-BE49-F238E27FC236}">
                  <a16:creationId xmlns:a16="http://schemas.microsoft.com/office/drawing/2014/main" id="{14DA0C9F-C971-7951-D8BE-9A0EF3CABF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3766" y="1310157"/>
              <a:ext cx="522186" cy="539536"/>
            </a:xfrm>
            <a:prstGeom prst="rect">
              <a:avLst/>
            </a:prstGeom>
          </p:spPr>
        </p:pic>
        <p:pic>
          <p:nvPicPr>
            <p:cNvPr id="22" name="Graphic 21" descr="Hospital outline">
              <a:extLst>
                <a:ext uri="{FF2B5EF4-FFF2-40B4-BE49-F238E27FC236}">
                  <a16:creationId xmlns:a16="http://schemas.microsoft.com/office/drawing/2014/main" id="{5F9CDD76-3B11-7C73-C534-2A4AE57773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995" y="440380"/>
              <a:ext cx="584648" cy="604073"/>
            </a:xfrm>
            <a:prstGeom prst="rect">
              <a:avLst/>
            </a:prstGeom>
          </p:spPr>
        </p:pic>
        <p:pic>
          <p:nvPicPr>
            <p:cNvPr id="23" name="Graphic 22" descr="Factory outline">
              <a:extLst>
                <a:ext uri="{FF2B5EF4-FFF2-40B4-BE49-F238E27FC236}">
                  <a16:creationId xmlns:a16="http://schemas.microsoft.com/office/drawing/2014/main" id="{2D534132-F404-182E-5525-FC6347B47CB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6521" y="3562171"/>
              <a:ext cx="584647" cy="604073"/>
            </a:xfrm>
            <a:prstGeom prst="rect">
              <a:avLst/>
            </a:prstGeom>
          </p:spPr>
        </p:pic>
        <p:sp>
          <p:nvSpPr>
            <p:cNvPr id="24" name="Freeform: Shape 23">
              <a:extLst>
                <a:ext uri="{FF2B5EF4-FFF2-40B4-BE49-F238E27FC236}">
                  <a16:creationId xmlns:a16="http://schemas.microsoft.com/office/drawing/2014/main" id="{5691FEA4-C722-A07F-CAC3-126BF377A1CB}"/>
                </a:ext>
              </a:extLst>
            </p:cNvPr>
            <p:cNvSpPr/>
            <p:nvPr/>
          </p:nvSpPr>
          <p:spPr>
            <a:xfrm>
              <a:off x="491713" y="1837623"/>
              <a:ext cx="3314099" cy="1058230"/>
            </a:xfrm>
            <a:custGeom>
              <a:avLst/>
              <a:gdLst>
                <a:gd name="connsiteX0" fmla="*/ 0 w 3666931"/>
                <a:gd name="connsiteY0" fmla="*/ 270588 h 1133241"/>
                <a:gd name="connsiteX1" fmla="*/ 895739 w 3666931"/>
                <a:gd name="connsiteY1" fmla="*/ 1119674 h 1133241"/>
                <a:gd name="connsiteX2" fmla="*/ 2435290 w 3666931"/>
                <a:gd name="connsiteY2" fmla="*/ 737119 h 1133241"/>
                <a:gd name="connsiteX3" fmla="*/ 3666931 w 3666931"/>
                <a:gd name="connsiteY3" fmla="*/ 0 h 1133241"/>
              </a:gdLst>
              <a:ahLst/>
              <a:cxnLst>
                <a:cxn ang="0">
                  <a:pos x="connsiteX0" y="connsiteY0"/>
                </a:cxn>
                <a:cxn ang="0">
                  <a:pos x="connsiteX1" y="connsiteY1"/>
                </a:cxn>
                <a:cxn ang="0">
                  <a:pos x="connsiteX2" y="connsiteY2"/>
                </a:cxn>
                <a:cxn ang="0">
                  <a:pos x="connsiteX3" y="connsiteY3"/>
                </a:cxn>
              </a:cxnLst>
              <a:rect l="l" t="t" r="r" b="b"/>
              <a:pathLst>
                <a:path w="3666931" h="1133241">
                  <a:moveTo>
                    <a:pt x="0" y="270588"/>
                  </a:moveTo>
                  <a:cubicBezTo>
                    <a:pt x="244928" y="656253"/>
                    <a:pt x="489857" y="1041919"/>
                    <a:pt x="895739" y="1119674"/>
                  </a:cubicBezTo>
                  <a:cubicBezTo>
                    <a:pt x="1301621" y="1197429"/>
                    <a:pt x="1973425" y="923731"/>
                    <a:pt x="2435290" y="737119"/>
                  </a:cubicBezTo>
                  <a:cubicBezTo>
                    <a:pt x="2897155" y="550507"/>
                    <a:pt x="3489649" y="85531"/>
                    <a:pt x="3666931"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7220A17-CEEE-F362-2A2E-3F45BAF3D783}"/>
                </a:ext>
              </a:extLst>
            </p:cNvPr>
            <p:cNvSpPr/>
            <p:nvPr/>
          </p:nvSpPr>
          <p:spPr>
            <a:xfrm>
              <a:off x="778429" y="2682785"/>
              <a:ext cx="3187607" cy="1089125"/>
            </a:xfrm>
            <a:custGeom>
              <a:avLst/>
              <a:gdLst>
                <a:gd name="connsiteX0" fmla="*/ 3526972 w 3526972"/>
                <a:gd name="connsiteY0" fmla="*/ 0 h 1166326"/>
                <a:gd name="connsiteX1" fmla="*/ 1511559 w 3526972"/>
                <a:gd name="connsiteY1" fmla="*/ 457200 h 1166326"/>
                <a:gd name="connsiteX2" fmla="*/ 0 w 3526972"/>
                <a:gd name="connsiteY2" fmla="*/ 1166326 h 1166326"/>
              </a:gdLst>
              <a:ahLst/>
              <a:cxnLst>
                <a:cxn ang="0">
                  <a:pos x="connsiteX0" y="connsiteY0"/>
                </a:cxn>
                <a:cxn ang="0">
                  <a:pos x="connsiteX1" y="connsiteY1"/>
                </a:cxn>
                <a:cxn ang="0">
                  <a:pos x="connsiteX2" y="connsiteY2"/>
                </a:cxn>
              </a:cxnLst>
              <a:rect l="l" t="t" r="r" b="b"/>
              <a:pathLst>
                <a:path w="3526972" h="1166326">
                  <a:moveTo>
                    <a:pt x="3526972" y="0"/>
                  </a:moveTo>
                  <a:cubicBezTo>
                    <a:pt x="2813180" y="131406"/>
                    <a:pt x="2099388" y="262812"/>
                    <a:pt x="1511559" y="457200"/>
                  </a:cubicBezTo>
                  <a:cubicBezTo>
                    <a:pt x="923730" y="651588"/>
                    <a:pt x="256592" y="1090126"/>
                    <a:pt x="0" y="1166326"/>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A3CCA9-1D9B-7074-5CE0-9463B0956097}"/>
                </a:ext>
              </a:extLst>
            </p:cNvPr>
            <p:cNvSpPr/>
            <p:nvPr/>
          </p:nvSpPr>
          <p:spPr>
            <a:xfrm>
              <a:off x="904921" y="250883"/>
              <a:ext cx="2285294" cy="549893"/>
            </a:xfrm>
            <a:custGeom>
              <a:avLst/>
              <a:gdLst>
                <a:gd name="connsiteX0" fmla="*/ 2528596 w 2528596"/>
                <a:gd name="connsiteY0" fmla="*/ 588871 h 588871"/>
                <a:gd name="connsiteX1" fmla="*/ 1828800 w 2528596"/>
                <a:gd name="connsiteY1" fmla="*/ 187654 h 588871"/>
                <a:gd name="connsiteX2" fmla="*/ 886408 w 2528596"/>
                <a:gd name="connsiteY2" fmla="*/ 1042 h 588871"/>
                <a:gd name="connsiteX3" fmla="*/ 0 w 2528596"/>
                <a:gd name="connsiteY3" fmla="*/ 262299 h 588871"/>
              </a:gdLst>
              <a:ahLst/>
              <a:cxnLst>
                <a:cxn ang="0">
                  <a:pos x="connsiteX0" y="connsiteY0"/>
                </a:cxn>
                <a:cxn ang="0">
                  <a:pos x="connsiteX1" y="connsiteY1"/>
                </a:cxn>
                <a:cxn ang="0">
                  <a:pos x="connsiteX2" y="connsiteY2"/>
                </a:cxn>
                <a:cxn ang="0">
                  <a:pos x="connsiteX3" y="connsiteY3"/>
                </a:cxn>
              </a:cxnLst>
              <a:rect l="l" t="t" r="r" b="b"/>
              <a:pathLst>
                <a:path w="2528596" h="588871">
                  <a:moveTo>
                    <a:pt x="2528596" y="588871"/>
                  </a:moveTo>
                  <a:cubicBezTo>
                    <a:pt x="2315547" y="437248"/>
                    <a:pt x="2102498" y="285625"/>
                    <a:pt x="1828800" y="187654"/>
                  </a:cubicBezTo>
                  <a:cubicBezTo>
                    <a:pt x="1555102" y="89683"/>
                    <a:pt x="1191208" y="-11399"/>
                    <a:pt x="886408" y="1042"/>
                  </a:cubicBezTo>
                  <a:cubicBezTo>
                    <a:pt x="581608" y="13483"/>
                    <a:pt x="166396" y="251413"/>
                    <a:pt x="0" y="262299"/>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720B8D8-7BB0-25A3-20A7-0BA75A6B8B1B}"/>
                    </a:ext>
                  </a:extLst>
                </p:cNvPr>
                <p:cNvSpPr txBox="1"/>
                <p:nvPr/>
              </p:nvSpPr>
              <p:spPr>
                <a:xfrm>
                  <a:off x="3512755" y="705524"/>
                  <a:ext cx="417882"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4" name="TextBox 33">
                  <a:extLst>
                    <a:ext uri="{FF2B5EF4-FFF2-40B4-BE49-F238E27FC236}">
                      <a16:creationId xmlns:a16="http://schemas.microsoft.com/office/drawing/2014/main" id="{9505E02D-BEF5-1CDF-D5F8-32F1CF266604}"/>
                    </a:ext>
                  </a:extLst>
                </p:cNvPr>
                <p:cNvSpPr txBox="1">
                  <a:spLocks noRot="1" noChangeAspect="1" noMove="1" noResize="1" noEditPoints="1" noAdjustHandles="1" noChangeArrowheads="1" noChangeShapeType="1" noTextEdit="1"/>
                </p:cNvSpPr>
                <p:nvPr/>
              </p:nvSpPr>
              <p:spPr>
                <a:xfrm>
                  <a:off x="3512755" y="705524"/>
                  <a:ext cx="417882" cy="344885"/>
                </a:xfrm>
                <a:prstGeom prst="rect">
                  <a:avLst/>
                </a:prstGeom>
                <a:blipFill>
                  <a:blip r:embed="rId1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483ABD2-CC8A-03A6-F158-25BC1CEF7118}"/>
                    </a:ext>
                  </a:extLst>
                </p:cNvPr>
                <p:cNvSpPr txBox="1"/>
                <p:nvPr/>
              </p:nvSpPr>
              <p:spPr>
                <a:xfrm>
                  <a:off x="3776085" y="2694856"/>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5" name="TextBox 34">
                  <a:extLst>
                    <a:ext uri="{FF2B5EF4-FFF2-40B4-BE49-F238E27FC236}">
                      <a16:creationId xmlns:a16="http://schemas.microsoft.com/office/drawing/2014/main" id="{F65859CA-129C-CA56-52A3-64DFA5EB3A41}"/>
                    </a:ext>
                  </a:extLst>
                </p:cNvPr>
                <p:cNvSpPr txBox="1">
                  <a:spLocks noRot="1" noChangeAspect="1" noMove="1" noResize="1" noEditPoints="1" noAdjustHandles="1" noChangeArrowheads="1" noChangeShapeType="1" noTextEdit="1"/>
                </p:cNvSpPr>
                <p:nvPr/>
              </p:nvSpPr>
              <p:spPr>
                <a:xfrm>
                  <a:off x="3776085" y="2694856"/>
                  <a:ext cx="422691" cy="344885"/>
                </a:xfrm>
                <a:prstGeom prst="rect">
                  <a:avLst/>
                </a:prstGeom>
                <a:blipFill>
                  <a:blip r:embed="rId17"/>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F0DF924-5C7D-F333-D5B5-8958CCD27510}"/>
                    </a:ext>
                  </a:extLst>
                </p:cNvPr>
                <p:cNvSpPr txBox="1"/>
                <p:nvPr/>
              </p:nvSpPr>
              <p:spPr>
                <a:xfrm>
                  <a:off x="2064020" y="3863221"/>
                  <a:ext cx="422691"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6" name="TextBox 35">
                  <a:extLst>
                    <a:ext uri="{FF2B5EF4-FFF2-40B4-BE49-F238E27FC236}">
                      <a16:creationId xmlns:a16="http://schemas.microsoft.com/office/drawing/2014/main" id="{55393920-9821-6E32-998F-50E138F48960}"/>
                    </a:ext>
                  </a:extLst>
                </p:cNvPr>
                <p:cNvSpPr txBox="1">
                  <a:spLocks noRot="1" noChangeAspect="1" noMove="1" noResize="1" noEditPoints="1" noAdjustHandles="1" noChangeArrowheads="1" noChangeShapeType="1" noTextEdit="1"/>
                </p:cNvSpPr>
                <p:nvPr/>
              </p:nvSpPr>
              <p:spPr>
                <a:xfrm>
                  <a:off x="2064020" y="3863221"/>
                  <a:ext cx="422691" cy="344885"/>
                </a:xfrm>
                <a:prstGeom prst="rect">
                  <a:avLst/>
                </a:prstGeom>
                <a:blipFill>
                  <a:blip r:embed="rId1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0162FD-CEE1-C2F6-F2A4-332F762C9C95}"/>
                    </a:ext>
                  </a:extLst>
                </p:cNvPr>
                <p:cNvSpPr txBox="1"/>
                <p:nvPr/>
              </p:nvSpPr>
              <p:spPr>
                <a:xfrm>
                  <a:off x="202401" y="2051240"/>
                  <a:ext cx="413767"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2B12381C-6537-E82A-C870-524B1809BF8F}"/>
                    </a:ext>
                  </a:extLst>
                </p:cNvPr>
                <p:cNvSpPr txBox="1">
                  <a:spLocks noRot="1" noChangeAspect="1" noMove="1" noResize="1" noEditPoints="1" noAdjustHandles="1" noChangeArrowheads="1" noChangeShapeType="1" noTextEdit="1"/>
                </p:cNvSpPr>
                <p:nvPr/>
              </p:nvSpPr>
              <p:spPr>
                <a:xfrm>
                  <a:off x="202401" y="2051240"/>
                  <a:ext cx="413767" cy="344885"/>
                </a:xfrm>
                <a:prstGeom prst="rect">
                  <a:avLst/>
                </a:prstGeom>
                <a:blipFill>
                  <a:blip r:embed="rId19"/>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5EE357-BF52-5EFA-3CC8-D01691AC9546}"/>
                    </a:ext>
                  </a:extLst>
                </p:cNvPr>
                <p:cNvSpPr txBox="1"/>
                <p:nvPr/>
              </p:nvSpPr>
              <p:spPr>
                <a:xfrm>
                  <a:off x="3716624" y="1780943"/>
                  <a:ext cx="412376"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1</m:t>
                            </m:r>
                          </m:sub>
                        </m:sSub>
                      </m:oMath>
                    </m:oMathPara>
                  </a14:m>
                  <a:endParaRPr lang="en-US" dirty="0"/>
                </a:p>
              </p:txBody>
            </p:sp>
          </mc:Choice>
          <mc:Fallback xmlns="">
            <p:sp>
              <p:nvSpPr>
                <p:cNvPr id="39" name="TextBox 38">
                  <a:extLst>
                    <a:ext uri="{FF2B5EF4-FFF2-40B4-BE49-F238E27FC236}">
                      <a16:creationId xmlns:a16="http://schemas.microsoft.com/office/drawing/2014/main" id="{B209A6A6-3F32-B79E-8E9B-8CB18797BBDA}"/>
                    </a:ext>
                  </a:extLst>
                </p:cNvPr>
                <p:cNvSpPr txBox="1">
                  <a:spLocks noRot="1" noChangeAspect="1" noMove="1" noResize="1" noEditPoints="1" noAdjustHandles="1" noChangeArrowheads="1" noChangeShapeType="1" noTextEdit="1"/>
                </p:cNvSpPr>
                <p:nvPr/>
              </p:nvSpPr>
              <p:spPr>
                <a:xfrm>
                  <a:off x="3716624" y="1780943"/>
                  <a:ext cx="412376" cy="344885"/>
                </a:xfrm>
                <a:prstGeom prst="rect">
                  <a:avLst/>
                </a:prstGeom>
                <a:blipFill>
                  <a:blip r:embed="rId20"/>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3EC152-F2D3-9072-1A68-63CD1304CE2D}"/>
                    </a:ext>
                  </a:extLst>
                </p:cNvPr>
                <p:cNvSpPr txBox="1"/>
                <p:nvPr/>
              </p:nvSpPr>
              <p:spPr>
                <a:xfrm>
                  <a:off x="522655" y="3371060"/>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2</m:t>
                            </m:r>
                          </m:sub>
                        </m:sSub>
                      </m:oMath>
                    </m:oMathPara>
                  </a14:m>
                  <a:endParaRPr lang="en-US" dirty="0"/>
                </a:p>
              </p:txBody>
            </p:sp>
          </mc:Choice>
          <mc:Fallback xmlns="">
            <p:sp>
              <p:nvSpPr>
                <p:cNvPr id="40" name="TextBox 39">
                  <a:extLst>
                    <a:ext uri="{FF2B5EF4-FFF2-40B4-BE49-F238E27FC236}">
                      <a16:creationId xmlns:a16="http://schemas.microsoft.com/office/drawing/2014/main" id="{FCF44E8D-D4B6-000F-63F6-A76C1C232EAF}"/>
                    </a:ext>
                  </a:extLst>
                </p:cNvPr>
                <p:cNvSpPr txBox="1">
                  <a:spLocks noRot="1" noChangeAspect="1" noMove="1" noResize="1" noEditPoints="1" noAdjustHandles="1" noChangeArrowheads="1" noChangeShapeType="1" noTextEdit="1"/>
                </p:cNvSpPr>
                <p:nvPr/>
              </p:nvSpPr>
              <p:spPr>
                <a:xfrm>
                  <a:off x="522655" y="3371060"/>
                  <a:ext cx="417185" cy="344885"/>
                </a:xfrm>
                <a:prstGeom prst="rect">
                  <a:avLst/>
                </a:prstGeom>
                <a:blipFill>
                  <a:blip r:embed="rId21"/>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E7FBE8C-F526-29FD-2CCC-D1F71B3F2E6C}"/>
                    </a:ext>
                  </a:extLst>
                </p:cNvPr>
                <p:cNvSpPr txBox="1"/>
                <p:nvPr/>
              </p:nvSpPr>
              <p:spPr>
                <a:xfrm>
                  <a:off x="699607" y="954823"/>
                  <a:ext cx="417185"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3</m:t>
                            </m:r>
                          </m:sub>
                        </m:sSub>
                      </m:oMath>
                    </m:oMathPara>
                  </a14:m>
                  <a:endParaRPr lang="en-US" dirty="0"/>
                </a:p>
              </p:txBody>
            </p:sp>
          </mc:Choice>
          <mc:Fallback xmlns="">
            <p:sp>
              <p:nvSpPr>
                <p:cNvPr id="41" name="TextBox 40">
                  <a:extLst>
                    <a:ext uri="{FF2B5EF4-FFF2-40B4-BE49-F238E27FC236}">
                      <a16:creationId xmlns:a16="http://schemas.microsoft.com/office/drawing/2014/main" id="{FA9F0DC9-5DB9-150F-7F3D-B49DD899BC71}"/>
                    </a:ext>
                  </a:extLst>
                </p:cNvPr>
                <p:cNvSpPr txBox="1">
                  <a:spLocks noRot="1" noChangeAspect="1" noMove="1" noResize="1" noEditPoints="1" noAdjustHandles="1" noChangeArrowheads="1" noChangeShapeType="1" noTextEdit="1"/>
                </p:cNvSpPr>
                <p:nvPr/>
              </p:nvSpPr>
              <p:spPr>
                <a:xfrm>
                  <a:off x="699607" y="954823"/>
                  <a:ext cx="417185" cy="344885"/>
                </a:xfrm>
                <a:prstGeom prst="rect">
                  <a:avLst/>
                </a:prstGeom>
                <a:blipFill>
                  <a:blip r:embed="rId2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2676B58-29D4-A137-DB71-3BDC8A7F6D30}"/>
                    </a:ext>
                  </a:extLst>
                </p:cNvPr>
                <p:cNvSpPr txBox="1"/>
                <p:nvPr/>
              </p:nvSpPr>
              <p:spPr>
                <a:xfrm>
                  <a:off x="2041534" y="860789"/>
                  <a:ext cx="38879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xmlns="">
            <p:sp>
              <p:nvSpPr>
                <p:cNvPr id="42" name="TextBox 41">
                  <a:extLst>
                    <a:ext uri="{FF2B5EF4-FFF2-40B4-BE49-F238E27FC236}">
                      <a16:creationId xmlns:a16="http://schemas.microsoft.com/office/drawing/2014/main" id="{81A4F836-4E5A-89B5-89FE-9DF1B2B8AB3B}"/>
                    </a:ext>
                  </a:extLst>
                </p:cNvPr>
                <p:cNvSpPr txBox="1">
                  <a:spLocks noRot="1" noChangeAspect="1" noMove="1" noResize="1" noEditPoints="1" noAdjustHandles="1" noChangeArrowheads="1" noChangeShapeType="1" noTextEdit="1"/>
                </p:cNvSpPr>
                <p:nvPr/>
              </p:nvSpPr>
              <p:spPr>
                <a:xfrm>
                  <a:off x="2041534" y="860789"/>
                  <a:ext cx="388790" cy="344885"/>
                </a:xfrm>
                <a:prstGeom prst="rect">
                  <a:avLst/>
                </a:prstGeom>
                <a:blipFill>
                  <a:blip r:embed="rId23"/>
                  <a:stretch>
                    <a:fillRect l="-3125"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D3DB6A6-B1BC-802E-6714-CD1B9A078B07}"/>
                    </a:ext>
                  </a:extLst>
                </p:cNvPr>
                <p:cNvSpPr txBox="1"/>
                <p:nvPr/>
              </p:nvSpPr>
              <p:spPr>
                <a:xfrm>
                  <a:off x="2486710" y="1844025"/>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8089AA82-0C22-32C8-DB33-D6A9A650ED56}"/>
                    </a:ext>
                  </a:extLst>
                </p:cNvPr>
                <p:cNvSpPr txBox="1">
                  <a:spLocks noRot="1" noChangeAspect="1" noMove="1" noResize="1" noEditPoints="1" noAdjustHandles="1" noChangeArrowheads="1" noChangeShapeType="1" noTextEdit="1"/>
                </p:cNvSpPr>
                <p:nvPr/>
              </p:nvSpPr>
              <p:spPr>
                <a:xfrm>
                  <a:off x="2486710" y="1844025"/>
                  <a:ext cx="393600" cy="344885"/>
                </a:xfrm>
                <a:prstGeom prst="rect">
                  <a:avLst/>
                </a:prstGeom>
                <a:blipFill>
                  <a:blip r:embed="rId24"/>
                  <a:stretch>
                    <a:fillRect l="-307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4D6FC57-33E2-12B1-BD73-8AD5897705A2}"/>
                    </a:ext>
                  </a:extLst>
                </p:cNvPr>
                <p:cNvSpPr txBox="1"/>
                <p:nvPr/>
              </p:nvSpPr>
              <p:spPr>
                <a:xfrm>
                  <a:off x="999843" y="2238037"/>
                  <a:ext cx="393600" cy="344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0D316FF0-436C-5CFD-97F9-2C230A7F83BB}"/>
                    </a:ext>
                  </a:extLst>
                </p:cNvPr>
                <p:cNvSpPr txBox="1">
                  <a:spLocks noRot="1" noChangeAspect="1" noMove="1" noResize="1" noEditPoints="1" noAdjustHandles="1" noChangeArrowheads="1" noChangeShapeType="1" noTextEdit="1"/>
                </p:cNvSpPr>
                <p:nvPr/>
              </p:nvSpPr>
              <p:spPr>
                <a:xfrm>
                  <a:off x="999843" y="2238037"/>
                  <a:ext cx="393600" cy="344885"/>
                </a:xfrm>
                <a:prstGeom prst="rect">
                  <a:avLst/>
                </a:prstGeom>
                <a:blipFill>
                  <a:blip r:embed="rId25"/>
                  <a:stretch>
                    <a:fillRect l="-3077" b="-21053"/>
                  </a:stretch>
                </a:blipFill>
              </p:spPr>
              <p:txBody>
                <a:bodyPr/>
                <a:lstStyle/>
                <a:p>
                  <a:r>
                    <a:rPr lang="en-US">
                      <a:noFill/>
                    </a:rPr>
                    <a:t> </a:t>
                  </a:r>
                </a:p>
              </p:txBody>
            </p:sp>
          </mc:Fallback>
        </mc:AlternateContent>
        <p:sp>
          <p:nvSpPr>
            <p:cNvPr id="37" name="Freeform: Shape 36">
              <a:extLst>
                <a:ext uri="{FF2B5EF4-FFF2-40B4-BE49-F238E27FC236}">
                  <a16:creationId xmlns:a16="http://schemas.microsoft.com/office/drawing/2014/main" id="{BAE38727-8BC5-4996-E78C-B2A8F1996FF8}"/>
                </a:ext>
              </a:extLst>
            </p:cNvPr>
            <p:cNvSpPr/>
            <p:nvPr/>
          </p:nvSpPr>
          <p:spPr>
            <a:xfrm>
              <a:off x="914400" y="933061"/>
              <a:ext cx="1374356" cy="3088433"/>
            </a:xfrm>
            <a:custGeom>
              <a:avLst/>
              <a:gdLst>
                <a:gd name="connsiteX0" fmla="*/ 1073020 w 1374356"/>
                <a:gd name="connsiteY0" fmla="*/ 3088433 h 3088433"/>
                <a:gd name="connsiteX1" fmla="*/ 373224 w 1374356"/>
                <a:gd name="connsiteY1" fmla="*/ 1931437 h 3088433"/>
                <a:gd name="connsiteX2" fmla="*/ 1371600 w 1374356"/>
                <a:gd name="connsiteY2" fmla="*/ 578498 h 3088433"/>
                <a:gd name="connsiteX3" fmla="*/ 0 w 1374356"/>
                <a:gd name="connsiteY3" fmla="*/ 0 h 3088433"/>
              </a:gdLst>
              <a:ahLst/>
              <a:cxnLst>
                <a:cxn ang="0">
                  <a:pos x="connsiteX0" y="connsiteY0"/>
                </a:cxn>
                <a:cxn ang="0">
                  <a:pos x="connsiteX1" y="connsiteY1"/>
                </a:cxn>
                <a:cxn ang="0">
                  <a:pos x="connsiteX2" y="connsiteY2"/>
                </a:cxn>
                <a:cxn ang="0">
                  <a:pos x="connsiteX3" y="connsiteY3"/>
                </a:cxn>
              </a:cxnLst>
              <a:rect l="l" t="t" r="r" b="b"/>
              <a:pathLst>
                <a:path w="1374356" h="3088433">
                  <a:moveTo>
                    <a:pt x="1073020" y="3088433"/>
                  </a:moveTo>
                  <a:cubicBezTo>
                    <a:pt x="698240" y="2719096"/>
                    <a:pt x="323461" y="2349759"/>
                    <a:pt x="373224" y="1931437"/>
                  </a:cubicBezTo>
                  <a:cubicBezTo>
                    <a:pt x="422987" y="1513115"/>
                    <a:pt x="1433804" y="900404"/>
                    <a:pt x="1371600" y="578498"/>
                  </a:cubicBezTo>
                  <a:cubicBezTo>
                    <a:pt x="1309396" y="256592"/>
                    <a:pt x="209939" y="65314"/>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Battery charging with solid fill">
              <a:extLst>
                <a:ext uri="{FF2B5EF4-FFF2-40B4-BE49-F238E27FC236}">
                  <a16:creationId xmlns:a16="http://schemas.microsoft.com/office/drawing/2014/main" id="{321BF49A-FDFE-934F-EC50-DF8348872B6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995894" y="2557909"/>
              <a:ext cx="604071" cy="584645"/>
            </a:xfrm>
            <a:prstGeom prst="rect">
              <a:avLst/>
            </a:prstGeom>
          </p:spPr>
        </p:pic>
        <p:pic>
          <p:nvPicPr>
            <p:cNvPr id="39" name="Graphic 38" descr="Battery charging with solid fill">
              <a:extLst>
                <a:ext uri="{FF2B5EF4-FFF2-40B4-BE49-F238E27FC236}">
                  <a16:creationId xmlns:a16="http://schemas.microsoft.com/office/drawing/2014/main" id="{26DCC9B8-4592-CA76-C92C-032F32D4F81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2399630" y="2173362"/>
              <a:ext cx="604071" cy="584645"/>
            </a:xfrm>
            <a:prstGeom prst="rect">
              <a:avLst/>
            </a:prstGeom>
          </p:spPr>
        </p:pic>
        <p:pic>
          <p:nvPicPr>
            <p:cNvPr id="40" name="Graphic 39" descr="Battery charging with solid fill">
              <a:extLst>
                <a:ext uri="{FF2B5EF4-FFF2-40B4-BE49-F238E27FC236}">
                  <a16:creationId xmlns:a16="http://schemas.microsoft.com/office/drawing/2014/main" id="{CFBE133F-85DC-7A10-9292-ED978EB1729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rot="16200000">
              <a:off x="1943393" y="1191066"/>
              <a:ext cx="604071" cy="584645"/>
            </a:xfrm>
            <a:prstGeom prst="rect">
              <a:avLst/>
            </a:prstGeom>
          </p:spPr>
        </p:pic>
      </p:grpSp>
    </p:spTree>
    <p:extLst>
      <p:ext uri="{BB962C8B-B14F-4D97-AF65-F5344CB8AC3E}">
        <p14:creationId xmlns:p14="http://schemas.microsoft.com/office/powerpoint/2010/main" val="4184520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Assumptions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00908CBC-0E89-25C8-EEC6-130C1BD17E8B}"/>
                  </a:ext>
                </a:extLst>
              </p:cNvPr>
              <p:cNvSpPr txBox="1">
                <a:spLocks/>
              </p:cNvSpPr>
              <p:nvPr/>
            </p:nvSpPr>
            <p:spPr>
              <a:xfrm>
                <a:off x="231910" y="1038359"/>
                <a:ext cx="6498298" cy="5277959"/>
              </a:xfrm>
              <a:prstGeom prst="rect">
                <a:avLst/>
              </a:prstGeom>
            </p:spPr>
            <p:txBody>
              <a:bodyPr>
                <a:no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1800" dirty="0">
                    <a:latin typeface="Amasis MT Pro" panose="02040504050005020304" pitchFamily="18" charset="0"/>
                  </a:rPr>
                  <a:t>The spatial coordinates of UAVS’ initial deployment positions and their destinations are given in a Cartesian space</a:t>
                </a:r>
              </a:p>
              <a:p>
                <a:pPr marL="285750" indent="-285750" algn="just">
                  <a:buFont typeface="Wingdings" panose="05000000000000000000" pitchFamily="2" charset="2"/>
                  <a:buChar char="v"/>
                </a:pPr>
                <a:r>
                  <a:rPr lang="en-US" sz="1800" dirty="0">
                    <a:latin typeface="Amasis MT Pro" panose="02040504050005020304" pitchFamily="18" charset="0"/>
                  </a:rPr>
                  <a:t>The cost associated with any transition between different coordinates is the special distance, taken either as the Euclidean or squared Euclidean distance. The cost of a route then is the summation of distances of transitions along the route (</a:t>
                </a:r>
                <a:r>
                  <a:rPr lang="en-US" sz="1800" dirty="0">
                    <a:solidFill>
                      <a:srgbClr val="00B050"/>
                    </a:solidFill>
                    <a:latin typeface="Amasis MT Pro" panose="02040504050005020304" pitchFamily="18" charset="0"/>
                  </a:rPr>
                  <a:t>Modifiable</a:t>
                </a:r>
                <a:r>
                  <a:rPr lang="en-US" sz="1800" dirty="0">
                    <a:latin typeface="Amasis MT Pro" panose="02040504050005020304" pitchFamily="18" charset="0"/>
                  </a:rPr>
                  <a:t>)</a:t>
                </a:r>
              </a:p>
              <a:p>
                <a:pPr marL="285750" indent="-285750" algn="just">
                  <a:buFont typeface="Wingdings" panose="05000000000000000000" pitchFamily="2" charset="2"/>
                  <a:buChar char="v"/>
                </a:pPr>
                <a:r>
                  <a:rPr lang="en-US" sz="1800" dirty="0">
                    <a:latin typeface="Amasis MT Pro" panose="02040504050005020304" pitchFamily="18" charset="0"/>
                  </a:rPr>
                  <a:t>UAVs can have different importance, i.e. we need a certain UAV type to travel less</a:t>
                </a:r>
              </a:p>
              <a:p>
                <a:pPr marL="285750" indent="-285750" algn="just">
                  <a:buFont typeface="Wingdings" panose="05000000000000000000" pitchFamily="2" charset="2"/>
                  <a:buChar char="v"/>
                </a:pPr>
                <a:r>
                  <a:rPr lang="en-US" sz="1800" dirty="0">
                    <a:latin typeface="Amasis MT Pro" panose="02040504050005020304" pitchFamily="18" charset="0"/>
                  </a:rPr>
                  <a:t>The initial charge of each UAV is given between in range 0 to 1</a:t>
                </a:r>
              </a:p>
              <a:p>
                <a:pPr marL="285750" indent="-285750" algn="just">
                  <a:buFont typeface="Wingdings" panose="05000000000000000000" pitchFamily="2" charset="2"/>
                  <a:buChar char="v"/>
                </a:pPr>
                <a:r>
                  <a:rPr lang="en-US" sz="1800" dirty="0">
                    <a:latin typeface="Amasis MT Pro" panose="02040504050005020304" pitchFamily="18" charset="0"/>
                  </a:rPr>
                  <a:t>Each UAV has a known Full-Charge-Range (F.C.R.) that determines the maximum distance the UAV can take when fully charged.</a:t>
                </a:r>
              </a:p>
              <a:p>
                <a:pPr marL="285750" indent="-285750" algn="just">
                  <a:buFont typeface="Wingdings" panose="05000000000000000000" pitchFamily="2" charset="2"/>
                  <a:buChar char="v"/>
                </a:pPr>
                <a:r>
                  <a:rPr lang="en-US" sz="1800" dirty="0">
                    <a:latin typeface="Amasis MT Pro" panose="02040504050005020304" pitchFamily="18" charset="0"/>
                  </a:rPr>
                  <a:t>The range of the UAV is a linear function of its charge, i.e.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𝐹</m:t>
                    </m:r>
                    <m:r>
                      <a:rPr lang="en-US" sz="1800" b="0" i="1" smtClean="0">
                        <a:latin typeface="Cambria Math" panose="02040503050406030204" pitchFamily="18" charset="0"/>
                      </a:rPr>
                      <m:t>.</m:t>
                    </m:r>
                    <m:r>
                      <a:rPr lang="en-US" sz="1800" b="0" i="1" smtClean="0">
                        <a:latin typeface="Cambria Math" panose="02040503050406030204" pitchFamily="18" charset="0"/>
                      </a:rPr>
                      <m:t>𝐶</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𝑖</m:t>
                        </m:r>
                      </m:sub>
                    </m:sSub>
                  </m:oMath>
                </a14:m>
                <a:r>
                  <a:rPr lang="en-US" sz="1800" dirty="0">
                    <a:latin typeface="Amasis MT Pro" panose="02040504050005020304" pitchFamily="18" charset="0"/>
                  </a:rPr>
                  <a:t> where c denotes the charge of the UAV (</a:t>
                </a:r>
                <a:r>
                  <a:rPr lang="en-US" sz="1800" dirty="0">
                    <a:solidFill>
                      <a:srgbClr val="00B050"/>
                    </a:solidFill>
                    <a:latin typeface="Amasis MT Pro" panose="02040504050005020304" pitchFamily="18" charset="0"/>
                  </a:rPr>
                  <a:t>Modifiable</a:t>
                </a:r>
                <a:r>
                  <a:rPr lang="en-US" sz="1800" dirty="0">
                    <a:latin typeface="Amasis MT Pro" panose="02040504050005020304" pitchFamily="18" charset="0"/>
                  </a:rPr>
                  <a:t>)</a:t>
                </a:r>
              </a:p>
              <a:p>
                <a:pPr marL="285750" indent="-285750" algn="just">
                  <a:buFont typeface="Wingdings" panose="05000000000000000000" pitchFamily="2" charset="2"/>
                  <a:buChar char="v"/>
                </a:pPr>
                <a:r>
                  <a:rPr lang="en-US" sz="1800" dirty="0">
                    <a:latin typeface="Amasis MT Pro" panose="02040504050005020304" pitchFamily="18" charset="0"/>
                  </a:rPr>
                  <a:t>UAVs get fully re-charged when visiting a charging station</a:t>
                </a:r>
                <a:r>
                  <a:rPr lang="en-US" sz="1400" b="1" dirty="0">
                    <a:solidFill>
                      <a:srgbClr val="C00000"/>
                    </a:solidFill>
                  </a:rPr>
                  <a:t>                                                                                                                                </a:t>
                </a:r>
              </a:p>
              <a:p>
                <a:pPr marL="1146175" lvl="3" indent="0">
                  <a:buFont typeface="Wingdings 2" panose="05020102010507070707" pitchFamily="18" charset="2"/>
                  <a:buNone/>
                </a:pPr>
                <a:endParaRPr lang="en-US" sz="1100" dirty="0"/>
              </a:p>
              <a:p>
                <a:pPr lvl="4">
                  <a:buFont typeface="Arial" panose="020B0604020202020204" pitchFamily="34" charset="0"/>
                  <a:buChar char="•"/>
                </a:pPr>
                <a:endParaRPr lang="en-US" sz="1100" b="1" dirty="0">
                  <a:solidFill>
                    <a:srgbClr val="C00000"/>
                  </a:solidFill>
                </a:endParaRPr>
              </a:p>
              <a:p>
                <a:pPr marL="914400" lvl="2" indent="0">
                  <a:buFont typeface="Symbol" panose="05050102010706020507" pitchFamily="18" charset="2"/>
                  <a:buNone/>
                </a:pPr>
                <a:endParaRPr lang="en-US" sz="1200" b="1" dirty="0">
                  <a:solidFill>
                    <a:srgbClr val="C00000"/>
                  </a:solidFill>
                </a:endParaRPr>
              </a:p>
              <a:p>
                <a:pPr marL="914400" lvl="2" indent="0">
                  <a:buFont typeface="Symbol" panose="05050102010706020507" pitchFamily="18" charset="2"/>
                  <a:buNone/>
                </a:pPr>
                <a:endParaRPr lang="en-US" sz="1200" dirty="0"/>
              </a:p>
              <a:p>
                <a:pPr marL="1371600" lvl="3" indent="0">
                  <a:buFont typeface="Wingdings 2" panose="05020102010507070707" pitchFamily="18" charset="2"/>
                  <a:buNone/>
                </a:pPr>
                <a:endParaRPr lang="en-US" sz="1100" dirty="0"/>
              </a:p>
              <a:p>
                <a:pPr lvl="2"/>
                <a:endParaRPr lang="en-US" sz="1200" dirty="0"/>
              </a:p>
              <a:p>
                <a:pPr lvl="2"/>
                <a:endParaRPr lang="en-US" sz="1200" dirty="0"/>
              </a:p>
              <a:p>
                <a:endParaRPr lang="en-US" sz="1400" dirty="0"/>
              </a:p>
              <a:p>
                <a:pPr lvl="1"/>
                <a:endParaRPr lang="en-US" sz="1200" dirty="0"/>
              </a:p>
              <a:p>
                <a:pPr lvl="2"/>
                <a:endParaRPr lang="en-US" sz="1200" dirty="0"/>
              </a:p>
            </p:txBody>
          </p:sp>
        </mc:Choice>
        <mc:Fallback xmlns="">
          <p:sp>
            <p:nvSpPr>
              <p:cNvPr id="2" name="Content Placeholder 2">
                <a:extLst>
                  <a:ext uri="{FF2B5EF4-FFF2-40B4-BE49-F238E27FC236}">
                    <a16:creationId xmlns:a16="http://schemas.microsoft.com/office/drawing/2014/main" id="{00908CBC-0E89-25C8-EEC6-130C1BD17E8B}"/>
                  </a:ext>
                </a:extLst>
              </p:cNvPr>
              <p:cNvSpPr txBox="1">
                <a:spLocks noRot="1" noChangeAspect="1" noMove="1" noResize="1" noEditPoints="1" noAdjustHandles="1" noChangeArrowheads="1" noChangeShapeType="1" noTextEdit="1"/>
              </p:cNvSpPr>
              <p:nvPr/>
            </p:nvSpPr>
            <p:spPr>
              <a:xfrm>
                <a:off x="231910" y="1038359"/>
                <a:ext cx="6498298" cy="5277959"/>
              </a:xfrm>
              <a:prstGeom prst="rect">
                <a:avLst/>
              </a:prstGeom>
              <a:blipFill>
                <a:blip r:embed="rId4"/>
                <a:stretch>
                  <a:fillRect l="-391" t="-480" r="-7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AA5613D-35D4-9DA5-B02B-7C92908F6809}"/>
              </a:ext>
            </a:extLst>
          </p:cNvPr>
          <p:cNvPicPr>
            <a:picLocks noChangeAspect="1"/>
          </p:cNvPicPr>
          <p:nvPr/>
        </p:nvPicPr>
        <p:blipFill>
          <a:blip r:embed="rId5"/>
          <a:stretch>
            <a:fillRect/>
          </a:stretch>
        </p:blipFill>
        <p:spPr>
          <a:xfrm>
            <a:off x="8747953" y="1038359"/>
            <a:ext cx="2263713" cy="2195460"/>
          </a:xfrm>
          <a:prstGeom prst="rect">
            <a:avLst/>
          </a:prstGeom>
        </p:spPr>
      </p:pic>
      <p:pic>
        <p:nvPicPr>
          <p:cNvPr id="7" name="Picture 6">
            <a:extLst>
              <a:ext uri="{FF2B5EF4-FFF2-40B4-BE49-F238E27FC236}">
                <a16:creationId xmlns:a16="http://schemas.microsoft.com/office/drawing/2014/main" id="{6FA0550D-27E4-AB8A-FF5C-C6084981AB86}"/>
              </a:ext>
            </a:extLst>
          </p:cNvPr>
          <p:cNvPicPr>
            <a:picLocks noChangeAspect="1"/>
          </p:cNvPicPr>
          <p:nvPr/>
        </p:nvPicPr>
        <p:blipFill>
          <a:blip r:embed="rId6"/>
          <a:stretch>
            <a:fillRect/>
          </a:stretch>
        </p:blipFill>
        <p:spPr>
          <a:xfrm>
            <a:off x="8222427" y="3233819"/>
            <a:ext cx="3284111" cy="2521976"/>
          </a:xfrm>
          <a:prstGeom prst="rect">
            <a:avLst/>
          </a:prstGeom>
        </p:spPr>
      </p:pic>
    </p:spTree>
    <p:extLst>
      <p:ext uri="{BB962C8B-B14F-4D97-AF65-F5344CB8AC3E}">
        <p14:creationId xmlns:p14="http://schemas.microsoft.com/office/powerpoint/2010/main" val="1432291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Scenario Feasibility Criteria</a:t>
            </a:r>
          </a:p>
          <a:p>
            <a:pPr marL="0" marR="0" lvl="0" indent="0" rtl="0">
              <a:spcBef>
                <a:spcPts val="0"/>
              </a:spcBef>
              <a:spcAft>
                <a:spcPts val="0"/>
              </a:spcAft>
              <a:buNone/>
            </a:pP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p:sp>
        <p:nvSpPr>
          <p:cNvPr id="2" name="Content Placeholder 2">
            <a:extLst>
              <a:ext uri="{FF2B5EF4-FFF2-40B4-BE49-F238E27FC236}">
                <a16:creationId xmlns:a16="http://schemas.microsoft.com/office/drawing/2014/main" id="{00908CBC-0E89-25C8-EEC6-130C1BD17E8B}"/>
              </a:ext>
            </a:extLst>
          </p:cNvPr>
          <p:cNvSpPr txBox="1">
            <a:spLocks/>
          </p:cNvSpPr>
          <p:nvPr/>
        </p:nvSpPr>
        <p:spPr>
          <a:xfrm>
            <a:off x="231910" y="1038359"/>
            <a:ext cx="6498298" cy="5277959"/>
          </a:xfrm>
          <a:prstGeom prst="rect">
            <a:avLst/>
          </a:prstGeom>
        </p:spPr>
        <p:txBody>
          <a:bodyPr>
            <a:no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v"/>
            </a:pPr>
            <a:r>
              <a:rPr lang="en-US" sz="1800" dirty="0">
                <a:latin typeface="Amasis MT Pro" panose="02040504050005020304" pitchFamily="18" charset="0"/>
              </a:rPr>
              <a:t>A large cost is associated with a transition that has a distance bigger than the range of the UAV at that stage</a:t>
            </a:r>
          </a:p>
          <a:p>
            <a:pPr marL="285750" indent="-285750" algn="just">
              <a:buFont typeface="Wingdings" panose="05000000000000000000" pitchFamily="2" charset="2"/>
              <a:buChar char="v"/>
            </a:pPr>
            <a:r>
              <a:rPr lang="en-US" sz="1800" dirty="0">
                <a:latin typeface="Amasis MT Pro" panose="02040504050005020304" pitchFamily="18" charset="0"/>
              </a:rPr>
              <a:t>The cost is in the form of a tanh function from 0 to inf</a:t>
            </a:r>
          </a:p>
          <a:p>
            <a:pPr marL="285750" indent="-285750" algn="just">
              <a:buFont typeface="Wingdings" panose="05000000000000000000" pitchFamily="2" charset="2"/>
              <a:buChar char="v"/>
            </a:pPr>
            <a:r>
              <a:rPr lang="en-US" sz="1800" dirty="0">
                <a:latin typeface="Amasis MT Pro" panose="02040504050005020304" pitchFamily="18" charset="0"/>
              </a:rPr>
              <a:t>Although within the range of a UAV, it might still not take the transition due to high risk of battery depletion (see figure)</a:t>
            </a:r>
          </a:p>
          <a:p>
            <a:pPr marL="285750" indent="-285750" algn="just">
              <a:buFont typeface="Wingdings" panose="05000000000000000000" pitchFamily="2" charset="2"/>
              <a:buChar char="v"/>
            </a:pPr>
            <a:r>
              <a:rPr lang="en-US" sz="1800" dirty="0">
                <a:latin typeface="Amasis MT Pro" panose="02040504050005020304" pitchFamily="18" charset="0"/>
              </a:rPr>
              <a:t>Given the initial coordinates of the UAVs, their destinations, their initial charging, and the available number of charging stations, there could be no feasible solution  (all UAVs reaching their destination without running out of charge along the route)</a:t>
            </a:r>
          </a:p>
          <a:p>
            <a:pPr marL="285750" indent="-285750" algn="just">
              <a:buFont typeface="Wingdings" panose="05000000000000000000" pitchFamily="2" charset="2"/>
              <a:buChar char="v"/>
            </a:pPr>
            <a:r>
              <a:rPr lang="en-US" sz="1800" dirty="0">
                <a:solidFill>
                  <a:srgbClr val="FF0000"/>
                </a:solidFill>
                <a:latin typeface="Amasis MT Pro" panose="02040504050005020304" pitchFamily="18" charset="0"/>
              </a:rPr>
              <a:t>The infeasibility of the scenario can be easily determined by looking at the overall cost after the optimization termination</a:t>
            </a:r>
          </a:p>
          <a:p>
            <a:pPr marL="285750" indent="-285750" algn="just">
              <a:buFont typeface="Wingdings" panose="05000000000000000000" pitchFamily="2" charset="2"/>
              <a:buChar char="v"/>
            </a:pPr>
            <a:r>
              <a:rPr lang="en-US" sz="1800" dirty="0">
                <a:solidFill>
                  <a:srgbClr val="00B0F0"/>
                </a:solidFill>
                <a:latin typeface="Amasis MT Pro" panose="02040504050005020304" pitchFamily="18" charset="0"/>
              </a:rPr>
              <a:t>Hence we can determine the minimum number of charging stations for a given scenario</a:t>
            </a:r>
          </a:p>
          <a:p>
            <a:pPr marL="1146175" lvl="3" indent="0">
              <a:buFont typeface="Wingdings 2" panose="05020102010507070707" pitchFamily="18" charset="2"/>
              <a:buNone/>
            </a:pPr>
            <a:endParaRPr lang="en-US" sz="1100" dirty="0"/>
          </a:p>
          <a:p>
            <a:pPr lvl="4">
              <a:buFont typeface="Arial" panose="020B0604020202020204" pitchFamily="34" charset="0"/>
              <a:buChar char="•"/>
            </a:pPr>
            <a:endParaRPr lang="en-US" sz="1100" b="1" dirty="0">
              <a:solidFill>
                <a:srgbClr val="C00000"/>
              </a:solidFill>
            </a:endParaRPr>
          </a:p>
          <a:p>
            <a:pPr marL="914400" lvl="2" indent="0">
              <a:buFont typeface="Symbol" panose="05050102010706020507" pitchFamily="18" charset="2"/>
              <a:buNone/>
            </a:pPr>
            <a:endParaRPr lang="en-US" sz="1200" b="1" dirty="0">
              <a:solidFill>
                <a:srgbClr val="C00000"/>
              </a:solidFill>
            </a:endParaRPr>
          </a:p>
          <a:p>
            <a:pPr marL="914400" lvl="2" indent="0">
              <a:buFont typeface="Symbol" panose="05050102010706020507" pitchFamily="18" charset="2"/>
              <a:buNone/>
            </a:pPr>
            <a:endParaRPr lang="en-US" sz="1200" dirty="0"/>
          </a:p>
          <a:p>
            <a:pPr marL="1371600" lvl="3" indent="0">
              <a:buFont typeface="Wingdings 2" panose="05020102010507070707" pitchFamily="18" charset="2"/>
              <a:buNone/>
            </a:pPr>
            <a:endParaRPr lang="en-US" sz="1100" dirty="0"/>
          </a:p>
          <a:p>
            <a:pPr lvl="2"/>
            <a:endParaRPr lang="en-US" sz="1200" dirty="0"/>
          </a:p>
          <a:p>
            <a:pPr lvl="2"/>
            <a:endParaRPr lang="en-US" sz="1200" dirty="0"/>
          </a:p>
          <a:p>
            <a:endParaRPr lang="en-US" sz="1400" dirty="0"/>
          </a:p>
          <a:p>
            <a:pPr lvl="1"/>
            <a:endParaRPr lang="en-US" sz="1200" dirty="0"/>
          </a:p>
          <a:p>
            <a:pPr lvl="2"/>
            <a:endParaRPr lang="en-US" sz="1200" dirty="0"/>
          </a:p>
        </p:txBody>
      </p:sp>
      <p:grpSp>
        <p:nvGrpSpPr>
          <p:cNvPr id="9" name="Group 8">
            <a:extLst>
              <a:ext uri="{FF2B5EF4-FFF2-40B4-BE49-F238E27FC236}">
                <a16:creationId xmlns:a16="http://schemas.microsoft.com/office/drawing/2014/main" id="{AAC48F7C-B489-7D92-0C97-44647769E17F}"/>
              </a:ext>
            </a:extLst>
          </p:cNvPr>
          <p:cNvGrpSpPr/>
          <p:nvPr/>
        </p:nvGrpSpPr>
        <p:grpSpPr>
          <a:xfrm>
            <a:off x="6874563" y="1529353"/>
            <a:ext cx="4922066" cy="3569055"/>
            <a:chOff x="6783155" y="1517608"/>
            <a:chExt cx="4922066" cy="3569055"/>
          </a:xfrm>
        </p:grpSpPr>
        <p:pic>
          <p:nvPicPr>
            <p:cNvPr id="10" name="Picture 9">
              <a:extLst>
                <a:ext uri="{FF2B5EF4-FFF2-40B4-BE49-F238E27FC236}">
                  <a16:creationId xmlns:a16="http://schemas.microsoft.com/office/drawing/2014/main" id="{FE544EEF-9520-A1A1-1F14-3CF93EC3E088}"/>
                </a:ext>
              </a:extLst>
            </p:cNvPr>
            <p:cNvPicPr>
              <a:picLocks noChangeAspect="1"/>
            </p:cNvPicPr>
            <p:nvPr/>
          </p:nvPicPr>
          <p:blipFill>
            <a:blip r:embed="rId4"/>
            <a:stretch>
              <a:fillRect/>
            </a:stretch>
          </p:blipFill>
          <p:spPr>
            <a:xfrm>
              <a:off x="6783155" y="1517608"/>
              <a:ext cx="4922066" cy="3569055"/>
            </a:xfrm>
            <a:prstGeom prst="rect">
              <a:avLst/>
            </a:prstGeom>
          </p:spPr>
        </p:pic>
        <p:sp>
          <p:nvSpPr>
            <p:cNvPr id="13" name="Oval 12">
              <a:extLst>
                <a:ext uri="{FF2B5EF4-FFF2-40B4-BE49-F238E27FC236}">
                  <a16:creationId xmlns:a16="http://schemas.microsoft.com/office/drawing/2014/main" id="{77549A8C-F5D9-E8B3-24B7-70F9E8BE4E9F}"/>
                </a:ext>
              </a:extLst>
            </p:cNvPr>
            <p:cNvSpPr/>
            <p:nvPr/>
          </p:nvSpPr>
          <p:spPr>
            <a:xfrm>
              <a:off x="8294336" y="4580092"/>
              <a:ext cx="299406" cy="315589"/>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64C0225-1D4B-3ABB-D9E8-CBB90D7F95B3}"/>
                </a:ext>
              </a:extLst>
            </p:cNvPr>
            <p:cNvCxnSpPr/>
            <p:nvPr/>
          </p:nvCxnSpPr>
          <p:spPr>
            <a:xfrm flipV="1">
              <a:off x="8593742" y="1610315"/>
              <a:ext cx="0" cy="3471483"/>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156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Baseline Para-SDM : Facility Location with Path Optimization</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p:sp>
        <p:nvSpPr>
          <p:cNvPr id="6" name="Rectangle: Rounded Corners 5">
            <a:extLst>
              <a:ext uri="{FF2B5EF4-FFF2-40B4-BE49-F238E27FC236}">
                <a16:creationId xmlns:a16="http://schemas.microsoft.com/office/drawing/2014/main" id="{C437A92E-8D30-FC6A-EEC2-BFF6442639CF}"/>
              </a:ext>
            </a:extLst>
          </p:cNvPr>
          <p:cNvSpPr/>
          <p:nvPr/>
        </p:nvSpPr>
        <p:spPr>
          <a:xfrm>
            <a:off x="6096000" y="978059"/>
            <a:ext cx="4963886" cy="1343478"/>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6B858E-B77D-AACF-B082-D40DE57A31F4}"/>
                  </a:ext>
                </a:extLst>
              </p:cNvPr>
              <p:cNvSpPr txBox="1"/>
              <p:nvPr/>
            </p:nvSpPr>
            <p:spPr>
              <a:xfrm>
                <a:off x="5930316" y="1004186"/>
                <a:ext cx="5270219" cy="12319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min</m:t>
                              </m:r>
                            </m:e>
                            <m:lim>
                              <m:eqArr>
                                <m:eqArrPr>
                                  <m:ctrlPr>
                                    <a:rPr lang="en-US" sz="2200" i="1">
                                      <a:latin typeface="Cambria Math" panose="02040503050406030204" pitchFamily="18" charset="0"/>
                                      <a:ea typeface="Cambria Math" panose="02040503050406030204" pitchFamily="18" charset="0"/>
                                    </a:rPr>
                                  </m:ctrlPr>
                                </m:eqArrPr>
                                <m:e>
                                  <m:r>
                                    <a:rPr lang="en-US" sz="2200" i="1" smtClean="0">
                                      <a:solidFill>
                                        <a:srgbClr val="C00000"/>
                                      </a:solidFill>
                                      <a:latin typeface="Cambria Math" panose="02040503050406030204" pitchFamily="18" charset="0"/>
                                      <a:ea typeface="Cambria Math" panose="02040503050406030204" pitchFamily="18" charset="0"/>
                                    </a:rPr>
                                    <m:t>𝒴</m:t>
                                  </m:r>
                                  <m:r>
                                    <a:rPr lang="en-US" sz="2200" i="1" smtClean="0">
                                      <a:solidFill>
                                        <a:srgbClr val="C00000"/>
                                      </a:solidFill>
                                      <a:latin typeface="Cambria Math" panose="02040503050406030204" pitchFamily="18" charset="0"/>
                                      <a:ea typeface="Cambria Math" panose="02040503050406030204" pitchFamily="18" charset="0"/>
                                    </a:rPr>
                                    <m:t>,</m:t>
                                  </m:r>
                                  <m:sSub>
                                    <m:sSubPr>
                                      <m:ctrlPr>
                                        <a:rPr lang="en-US" sz="2200" i="1">
                                          <a:solidFill>
                                            <a:srgbClr val="C00000"/>
                                          </a:solidFill>
                                          <a:latin typeface="Cambria Math" panose="02040503050406030204" pitchFamily="18" charset="0"/>
                                          <a:ea typeface="Cambria Math" panose="02040503050406030204" pitchFamily="18" charset="0"/>
                                        </a:rPr>
                                      </m:ctrlPr>
                                    </m:sSubPr>
                                    <m:e>
                                      <m:r>
                                        <a:rPr lang="en-US" sz="2200" i="1">
                                          <a:solidFill>
                                            <a:srgbClr val="C00000"/>
                                          </a:solidFill>
                                          <a:latin typeface="Cambria Math" panose="02040503050406030204" pitchFamily="18" charset="0"/>
                                          <a:ea typeface="Cambria Math" panose="02040503050406030204" pitchFamily="18" charset="0"/>
                                        </a:rPr>
                                        <m:t>𝜂</m:t>
                                      </m:r>
                                    </m:e>
                                    <m:sub>
                                      <m:r>
                                        <a:rPr lang="en-US" sz="2200" i="1">
                                          <a:solidFill>
                                            <a:srgbClr val="C00000"/>
                                          </a:solidFill>
                                          <a:latin typeface="Cambria Math" panose="02040503050406030204" pitchFamily="18" charset="0"/>
                                          <a:ea typeface="Cambria Math" panose="02040503050406030204" pitchFamily="18" charset="0"/>
                                        </a:rPr>
                                        <m:t>𝑖</m:t>
                                      </m:r>
                                      <m:r>
                                        <a:rPr lang="en-US" sz="2200" i="1">
                                          <a:solidFill>
                                            <a:srgbClr val="C00000"/>
                                          </a:solidFill>
                                          <a:latin typeface="Cambria Math" panose="02040503050406030204" pitchFamily="18" charset="0"/>
                                          <a:ea typeface="Cambria Math" panose="02040503050406030204" pitchFamily="18" charset="0"/>
                                        </a:rPr>
                                        <m:t>𝛾</m:t>
                                      </m:r>
                                    </m:sub>
                                  </m:sSub>
                                  <m:r>
                                    <a:rPr lang="en-US" sz="2200" i="1">
                                      <a:solidFill>
                                        <a:srgbClr val="C00000"/>
                                      </a:solidFill>
                                      <a:latin typeface="Cambria Math" panose="02040503050406030204" pitchFamily="18" charset="0"/>
                                      <a:ea typeface="Cambria Math" panose="02040503050406030204" pitchFamily="18" charset="0"/>
                                    </a:rPr>
                                    <m:t>∈</m:t>
                                  </m:r>
                                  <m:d>
                                    <m:dPr>
                                      <m:begChr m:val="{"/>
                                      <m:endChr m:val="}"/>
                                      <m:ctrlPr>
                                        <a:rPr lang="en-US" sz="2200" i="1">
                                          <a:solidFill>
                                            <a:srgbClr val="C00000"/>
                                          </a:solidFill>
                                          <a:latin typeface="Cambria Math" panose="02040503050406030204" pitchFamily="18" charset="0"/>
                                          <a:ea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0,1</m:t>
                                      </m:r>
                                    </m:e>
                                  </m:d>
                                  <m:r>
                                    <a:rPr lang="en-US" sz="2200" i="1">
                                      <a:latin typeface="Cambria Math" panose="02040503050406030204" pitchFamily="18" charset="0"/>
                                      <a:ea typeface="Cambria Math" panose="02040503050406030204" pitchFamily="18" charset="0"/>
                                    </a:rPr>
                                    <m:t>:</m:t>
                                  </m:r>
                                </m:e>
                                <m:e>
                                  <m:nary>
                                    <m:naryPr>
                                      <m:chr m:val="∑"/>
                                      <m:supHide m:val="on"/>
                                      <m:ctrlPr>
                                        <a:rPr lang="en-US" sz="2200" i="1">
                                          <a:latin typeface="Cambria Math" panose="02040503050406030204" pitchFamily="18" charset="0"/>
                                          <a:ea typeface="Cambria Math" panose="02040503050406030204" pitchFamily="18" charset="0"/>
                                        </a:rPr>
                                      </m:ctrlPr>
                                    </m:naryPr>
                                    <m:sub>
                                      <m:r>
                                        <a:rPr lang="en-US" sz="2200" i="1">
                                          <a:latin typeface="Cambria Math" panose="02040503050406030204" pitchFamily="18" charset="0"/>
                                          <a:ea typeface="Cambria Math" panose="02040503050406030204" pitchFamily="18" charset="0"/>
                                        </a:rPr>
                                        <m:t>𝛾</m:t>
                                      </m:r>
                                    </m:sub>
                                    <m:sup/>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𝜂</m:t>
                                          </m:r>
                                        </m:e>
                                        <m:sub>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𝛾</m:t>
                                          </m:r>
                                        </m:sub>
                                      </m:sSub>
                                      <m:r>
                                        <a:rPr lang="en-US" sz="2200" i="1">
                                          <a:latin typeface="Cambria Math" panose="02040503050406030204" pitchFamily="18" charset="0"/>
                                          <a:ea typeface="Cambria Math" panose="02040503050406030204" pitchFamily="18" charset="0"/>
                                        </a:rPr>
                                        <m:t>=1</m:t>
                                      </m:r>
                                    </m:e>
                                  </m:nary>
                                </m:e>
                              </m:eqArr>
                            </m:lim>
                          </m:limLow>
                        </m:fName>
                        <m:e>
                          <m:r>
                            <a:rPr lang="en-US" sz="2200" b="0" i="1" smtClean="0">
                              <a:latin typeface="Cambria Math" panose="02040503050406030204" pitchFamily="18" charset="0"/>
                            </a:rPr>
                            <m:t>𝐷</m:t>
                          </m:r>
                          <m:r>
                            <a:rPr lang="en-US" sz="2200" i="1">
                              <a:latin typeface="Cambria Math" panose="02040503050406030204" pitchFamily="18" charset="0"/>
                            </a:rPr>
                            <m:t>=</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𝑁</m:t>
                              </m:r>
                            </m:sup>
                            <m:e>
                              <m:sSub>
                                <m:sSubPr>
                                  <m:ctrlPr>
                                    <a:rPr lang="en-US" sz="2200" i="1">
                                      <a:latin typeface="Cambria Math" panose="02040503050406030204" pitchFamily="18" charset="0"/>
                                    </a:rPr>
                                  </m:ctrlPr>
                                </m:sSubPr>
                                <m:e>
                                  <m:r>
                                    <a:rPr lang="en-US" sz="2200" i="1">
                                      <a:latin typeface="Cambria Math" panose="02040503050406030204" pitchFamily="18" charset="0"/>
                                    </a:rPr>
                                    <m:t>𝜌</m:t>
                                  </m:r>
                                </m:e>
                                <m:sub>
                                  <m:r>
                                    <a:rPr lang="en-US" sz="2200" i="1" smtClean="0">
                                      <a:latin typeface="Cambria Math" panose="02040503050406030204" pitchFamily="18" charset="0"/>
                                    </a:rPr>
                                    <m:t>𝑖</m:t>
                                  </m:r>
                                </m:sub>
                              </m:sSub>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𝛾</m:t>
                                  </m:r>
                                  <m:r>
                                    <a:rPr lang="en-US" sz="2200" i="1">
                                      <a:latin typeface="Cambria Math" panose="02040503050406030204" pitchFamily="18" charset="0"/>
                                    </a:rPr>
                                    <m:t>∈</m:t>
                                  </m:r>
                                  <m:r>
                                    <a:rPr lang="en-US" sz="2200" i="1">
                                      <a:latin typeface="Cambria Math" panose="02040503050406030204" pitchFamily="18" charset="0"/>
                                    </a:rPr>
                                    <m:t>𝐺</m:t>
                                  </m:r>
                                </m:sub>
                                <m:sup/>
                                <m:e>
                                  <m:r>
                                    <a:rPr lang="en-US" sz="2200" b="0" i="1" smtClean="0">
                                      <a:solidFill>
                                        <a:srgbClr val="C00000"/>
                                      </a:solidFill>
                                      <a:latin typeface="Cambria Math" panose="02040503050406030204" pitchFamily="18" charset="0"/>
                                    </a:rPr>
                                    <m:t>𝑞</m:t>
                                  </m:r>
                                  <m:r>
                                    <a:rPr lang="en-US" sz="2200" b="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𝛾</m:t>
                                  </m:r>
                                  <m:r>
                                    <a:rPr lang="en-US" sz="2200" b="0" i="1" smtClean="0">
                                      <a:solidFill>
                                        <a:srgbClr val="C00000"/>
                                      </a:solidFill>
                                      <a:latin typeface="Cambria Math" panose="02040503050406030204" pitchFamily="18" charset="0"/>
                                    </a:rPr>
                                    <m:t>|</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m:t>
                                  </m:r>
                                  <m:r>
                                    <a:rPr lang="en-US" sz="2200" i="1">
                                      <a:latin typeface="Cambria Math" panose="02040503050406030204" pitchFamily="18" charset="0"/>
                                    </a:rPr>
                                    <m:t>𝑑</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𝛾</m:t>
                                  </m:r>
                                  <m:r>
                                    <a:rPr lang="en-US" sz="2200" i="1">
                                      <a:latin typeface="Cambria Math" panose="02040503050406030204" pitchFamily="18" charset="0"/>
                                    </a:rPr>
                                    <m:t>)</m:t>
                                  </m:r>
                                </m:e>
                              </m:nary>
                            </m:e>
                          </m:nary>
                        </m:e>
                      </m:func>
                    </m:oMath>
                  </m:oMathPara>
                </a14:m>
                <a:endParaRPr lang="en-US" sz="2200" dirty="0"/>
              </a:p>
            </p:txBody>
          </p:sp>
        </mc:Choice>
        <mc:Fallback xmlns="">
          <p:sp>
            <p:nvSpPr>
              <p:cNvPr id="7" name="TextBox 6">
                <a:extLst>
                  <a:ext uri="{FF2B5EF4-FFF2-40B4-BE49-F238E27FC236}">
                    <a16:creationId xmlns:a16="http://schemas.microsoft.com/office/drawing/2014/main" id="{FF6B858E-B77D-AACF-B082-D40DE57A31F4}"/>
                  </a:ext>
                </a:extLst>
              </p:cNvPr>
              <p:cNvSpPr txBox="1">
                <a:spLocks noRot="1" noChangeAspect="1" noMove="1" noResize="1" noEditPoints="1" noAdjustHandles="1" noChangeArrowheads="1" noChangeShapeType="1" noTextEdit="1"/>
              </p:cNvSpPr>
              <p:nvPr/>
            </p:nvSpPr>
            <p:spPr>
              <a:xfrm>
                <a:off x="5930316" y="1004186"/>
                <a:ext cx="5270219" cy="1231940"/>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0991F97-F947-7397-1D66-F02A9EAA784A}"/>
              </a:ext>
            </a:extLst>
          </p:cNvPr>
          <p:cNvSpPr txBox="1"/>
          <p:nvPr/>
        </p:nvSpPr>
        <p:spPr>
          <a:xfrm>
            <a:off x="239302" y="849545"/>
            <a:ext cx="4407512" cy="584775"/>
          </a:xfrm>
          <a:prstGeom prst="rect">
            <a:avLst/>
          </a:prstGeom>
          <a:noFill/>
        </p:spPr>
        <p:txBody>
          <a:bodyPr wrap="square" rtlCol="0">
            <a:spAutoFit/>
          </a:bodyPr>
          <a:lstStyle/>
          <a:p>
            <a:r>
              <a:rPr lang="en-US" sz="1600" i="1" dirty="0">
                <a:cs typeface="Aparajita" panose="02020603050405020304" pitchFamily="18" charset="0"/>
              </a:rPr>
              <a:t>Application areas: </a:t>
            </a:r>
            <a:r>
              <a:rPr lang="en-US" sz="1600" dirty="0">
                <a:cs typeface="Aparajita" panose="02020603050405020304" pitchFamily="18" charset="0"/>
              </a:rPr>
              <a:t>Supply chain networks, Sensor networks, Last Mile delivery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E7391C-B5E9-FB58-AC28-162E111B44D3}"/>
                  </a:ext>
                </a:extLst>
              </p:cNvPr>
              <p:cNvSpPr txBox="1"/>
              <p:nvPr/>
            </p:nvSpPr>
            <p:spPr>
              <a:xfrm>
                <a:off x="6273842" y="2816765"/>
                <a:ext cx="4785064" cy="1704441"/>
              </a:xfrm>
              <a:prstGeom prst="rect">
                <a:avLst/>
              </a:prstGeom>
              <a:noFill/>
            </p:spPr>
            <p:txBody>
              <a:bodyPr wrap="square" rtlCol="0">
                <a:spAutoFit/>
              </a:bodyPr>
              <a:lstStyle/>
              <a:p>
                <a:pPr marL="285750" indent="-285750">
                  <a:spcBef>
                    <a:spcPts val="400"/>
                  </a:spcBef>
                  <a:spcAft>
                    <a:spcPts val="400"/>
                  </a:spcAft>
                  <a:buFont typeface="Arial" panose="020B0604020202020204" pitchFamily="34" charset="0"/>
                  <a:buChar char="•"/>
                </a:pPr>
                <a14:m>
                  <m:oMath xmlns:m="http://schemas.openxmlformats.org/officeDocument/2006/math">
                    <m:r>
                      <a:rPr lang="en-US" sz="1500" b="0" i="1" smtClean="0">
                        <a:latin typeface="Cambria Math" panose="02040503050406030204" pitchFamily="18" charset="0"/>
                        <a:ea typeface="Cambria Math" panose="02040503050406030204" pitchFamily="18" charset="0"/>
                      </a:rPr>
                      <m:t>𝑞</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𝛾</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𝑖</m:t>
                    </m:r>
                    <m:r>
                      <a:rPr lang="en-US" sz="1500" b="0" i="1" smtClean="0">
                        <a:latin typeface="Cambria Math" panose="02040503050406030204" pitchFamily="18" charset="0"/>
                        <a:ea typeface="Cambria Math" panose="02040503050406030204" pitchFamily="18" charset="0"/>
                      </a:rPr>
                      <m:t>)=1</m:t>
                    </m:r>
                  </m:oMath>
                </a14:m>
                <a:r>
                  <a:rPr lang="en-US" sz="1500" i="1" dirty="0">
                    <a:ea typeface="Cambria Math" panose="02040503050406030204" pitchFamily="18" charset="0"/>
                  </a:rPr>
                  <a:t> </a:t>
                </a:r>
                <a:r>
                  <a:rPr lang="en-US" sz="1500" dirty="0">
                    <a:ea typeface="Cambria Math" panose="02040503050406030204" pitchFamily="18" charset="0"/>
                    <a:cs typeface="Aparajita" panose="02020603050405020304" pitchFamily="18" charset="0"/>
                  </a:rPr>
                  <a:t>if node at</a:t>
                </a:r>
                <a:r>
                  <a:rPr lang="en-US" sz="1500" i="1" dirty="0">
                    <a:ea typeface="Cambria Math" panose="02040503050406030204" pitchFamily="18" charset="0"/>
                    <a:cs typeface="Aparajita" panose="02020603050405020304" pitchFamily="18" charset="0"/>
                  </a:rPr>
                  <a:t> </a:t>
                </a:r>
                <a14:m>
                  <m:oMath xmlns:m="http://schemas.openxmlformats.org/officeDocument/2006/math">
                    <m:r>
                      <a:rPr lang="en-US" sz="1500" b="0" i="1" smtClean="0">
                        <a:latin typeface="Cambria Math" panose="02040503050406030204" pitchFamily="18" charset="0"/>
                        <a:ea typeface="Cambria Math" panose="02040503050406030204" pitchFamily="18" charset="0"/>
                      </a:rPr>
                      <m:t>𝑖</m:t>
                    </m:r>
                  </m:oMath>
                </a14:m>
                <a:r>
                  <a:rPr lang="en-US" sz="1500" i="1" dirty="0">
                    <a:ea typeface="Cambria Math" panose="02040503050406030204" pitchFamily="18" charset="0"/>
                  </a:rPr>
                  <a:t> </a:t>
                </a:r>
                <a:r>
                  <a:rPr lang="en-US" sz="1500" dirty="0">
                    <a:ea typeface="Cambria Math" panose="02040503050406030204" pitchFamily="18" charset="0"/>
                    <a:cs typeface="Aparajita" panose="02020603050405020304" pitchFamily="18" charset="0"/>
                  </a:rPr>
                  <a:t>takes path </a:t>
                </a:r>
                <a14:m>
                  <m:oMath xmlns:m="http://schemas.openxmlformats.org/officeDocument/2006/math">
                    <m:r>
                      <a:rPr lang="en-US" sz="1500" b="0" i="1" smtClean="0">
                        <a:latin typeface="Cambria Math" panose="02040503050406030204" pitchFamily="18" charset="0"/>
                        <a:ea typeface="Cambria Math" panose="02040503050406030204" pitchFamily="18" charset="0"/>
                      </a:rPr>
                      <m:t>𝛾</m:t>
                    </m:r>
                  </m:oMath>
                </a14:m>
                <a:r>
                  <a:rPr lang="en-US" sz="1500" i="1" dirty="0">
                    <a:ea typeface="Cambria Math" panose="02040503050406030204" pitchFamily="18" charset="0"/>
                  </a:rPr>
                  <a:t>, </a:t>
                </a:r>
                <a:r>
                  <a:rPr lang="en-US" sz="1500" dirty="0">
                    <a:ea typeface="Cambria Math" panose="02040503050406030204" pitchFamily="18" charset="0"/>
                    <a:cs typeface="Aparajita" panose="02020603050405020304" pitchFamily="18" charset="0"/>
                  </a:rPr>
                  <a:t>else</a:t>
                </a:r>
                <a:r>
                  <a:rPr lang="en-US" sz="1500" i="1" dirty="0">
                    <a:ea typeface="Cambria Math" panose="02040503050406030204" pitchFamily="18" charset="0"/>
                  </a:rPr>
                  <a:t> 0</a:t>
                </a:r>
              </a:p>
              <a:p>
                <a:pPr marL="285750" indent="-285750">
                  <a:spcBef>
                    <a:spcPts val="400"/>
                  </a:spcBef>
                  <a:spcAft>
                    <a:spcPts val="400"/>
                  </a:spcAft>
                  <a:buFont typeface="Arial" panose="020B0604020202020204" pitchFamily="34" charset="0"/>
                  <a:buChar char="•"/>
                </a:pPr>
                <a14:m>
                  <m:oMath xmlns:m="http://schemas.openxmlformats.org/officeDocument/2006/math">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𝑥</m:t>
                        </m:r>
                      </m:e>
                      <m:sub>
                        <m:r>
                          <a:rPr lang="en-US" sz="1500" b="0" i="1" smtClean="0">
                            <a:latin typeface="Cambria Math" panose="02040503050406030204" pitchFamily="18" charset="0"/>
                            <a:ea typeface="Cambria Math" panose="02040503050406030204" pitchFamily="18" charset="0"/>
                          </a:rPr>
                          <m:t>𝑖</m:t>
                        </m:r>
                      </m:sub>
                    </m:sSub>
                  </m:oMath>
                </a14:m>
                <a:r>
                  <a:rPr lang="en-US" sz="1500" i="1" dirty="0">
                    <a:ea typeface="Cambria Math" panose="02040503050406030204" pitchFamily="18" charset="0"/>
                  </a:rPr>
                  <a:t> : </a:t>
                </a:r>
                <a14:m>
                  <m:oMath xmlns:m="http://schemas.openxmlformats.org/officeDocument/2006/math">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𝑖</m:t>
                        </m:r>
                      </m:e>
                      <m:sup>
                        <m:r>
                          <a:rPr lang="en-US" sz="1500" b="0" i="1" smtClean="0">
                            <a:latin typeface="Cambria Math" panose="02040503050406030204" pitchFamily="18" charset="0"/>
                            <a:ea typeface="Cambria Math" panose="02040503050406030204" pitchFamily="18" charset="0"/>
                          </a:rPr>
                          <m:t>𝑡h</m:t>
                        </m:r>
                      </m:sup>
                    </m:sSup>
                  </m:oMath>
                </a14:m>
                <a:r>
                  <a:rPr lang="en-US" sz="1500" i="1" dirty="0">
                    <a:ea typeface="Cambria Math" panose="02040503050406030204" pitchFamily="18" charset="0"/>
                  </a:rPr>
                  <a:t> </a:t>
                </a:r>
                <a:r>
                  <a:rPr lang="en-US" sz="1500" dirty="0">
                    <a:ea typeface="Cambria Math" panose="02040503050406030204" pitchFamily="18" charset="0"/>
                    <a:cs typeface="Aparajita" panose="02020603050405020304" pitchFamily="18" charset="0"/>
                  </a:rPr>
                  <a:t>node location</a:t>
                </a:r>
              </a:p>
              <a:p>
                <a:pPr marL="285750" indent="-285750">
                  <a:spcBef>
                    <a:spcPts val="400"/>
                  </a:spcBef>
                  <a:spcAft>
                    <a:spcPts val="400"/>
                  </a:spcAft>
                  <a:buFont typeface="Arial" panose="020B0604020202020204" pitchFamily="34" charset="0"/>
                  <a:buChar char="•"/>
                </a:pPr>
                <a14:m>
                  <m:oMath xmlns:m="http://schemas.openxmlformats.org/officeDocument/2006/math">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𝜌</m:t>
                        </m:r>
                      </m:e>
                      <m:sub>
                        <m:r>
                          <a:rPr lang="en-US" sz="1500" b="0" i="1" smtClean="0">
                            <a:latin typeface="Cambria Math" panose="02040503050406030204" pitchFamily="18" charset="0"/>
                            <a:ea typeface="Cambria Math" panose="02040503050406030204" pitchFamily="18" charset="0"/>
                          </a:rPr>
                          <m:t>𝑖</m:t>
                        </m:r>
                      </m:sub>
                    </m:sSub>
                  </m:oMath>
                </a14:m>
                <a:r>
                  <a:rPr lang="en-US" sz="1500" i="1" dirty="0">
                    <a:ea typeface="Cambria Math" panose="02040503050406030204" pitchFamily="18" charset="0"/>
                  </a:rPr>
                  <a:t> : </a:t>
                </a:r>
                <a:r>
                  <a:rPr lang="en-US" sz="1500" dirty="0">
                    <a:ea typeface="Cambria Math" panose="02040503050406030204" pitchFamily="18" charset="0"/>
                    <a:cs typeface="Aparajita" panose="02020603050405020304" pitchFamily="18" charset="0"/>
                  </a:rPr>
                  <a:t>relative weight of the </a:t>
                </a:r>
                <a14:m>
                  <m:oMath xmlns:m="http://schemas.openxmlformats.org/officeDocument/2006/math">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𝑖</m:t>
                        </m:r>
                      </m:e>
                      <m:sup>
                        <m:r>
                          <a:rPr lang="en-US" sz="1500" b="0" i="1" smtClean="0">
                            <a:latin typeface="Cambria Math" panose="02040503050406030204" pitchFamily="18" charset="0"/>
                            <a:ea typeface="Cambria Math" panose="02040503050406030204" pitchFamily="18" charset="0"/>
                          </a:rPr>
                          <m:t>𝑡h</m:t>
                        </m:r>
                      </m:sup>
                    </m:sSup>
                  </m:oMath>
                </a14:m>
                <a:r>
                  <a:rPr lang="en-US" sz="1500" i="1" dirty="0">
                    <a:ea typeface="Cambria Math" panose="02040503050406030204" pitchFamily="18" charset="0"/>
                  </a:rPr>
                  <a:t> </a:t>
                </a:r>
                <a:r>
                  <a:rPr lang="en-US" sz="1500" dirty="0">
                    <a:ea typeface="Cambria Math" panose="02040503050406030204" pitchFamily="18" charset="0"/>
                    <a:cs typeface="Aparajita" panose="02020603050405020304" pitchFamily="18" charset="0"/>
                  </a:rPr>
                  <a:t>node</a:t>
                </a:r>
              </a:p>
              <a:p>
                <a:pPr marL="285750" indent="-285750">
                  <a:spcBef>
                    <a:spcPts val="400"/>
                  </a:spcBef>
                  <a:spcAft>
                    <a:spcPts val="400"/>
                  </a:spcAft>
                  <a:buFont typeface="Arial" panose="020B0604020202020204" pitchFamily="34" charset="0"/>
                  <a:buChar char="•"/>
                </a:pPr>
                <a14:m>
                  <m:oMath xmlns:m="http://schemas.openxmlformats.org/officeDocument/2006/math">
                    <m:r>
                      <a:rPr lang="en-US" sz="1500" i="1" smtClean="0">
                        <a:latin typeface="Cambria Math" panose="02040503050406030204" pitchFamily="18" charset="0"/>
                        <a:ea typeface="Cambria Math" panose="02040503050406030204" pitchFamily="18" charset="0"/>
                      </a:rPr>
                      <m:t>𝒴</m:t>
                    </m:r>
                    <m:r>
                      <a:rPr lang="en-US" sz="1500" b="0" i="1" smtClean="0">
                        <a:latin typeface="Cambria Math" panose="02040503050406030204" pitchFamily="18" charset="0"/>
                        <a:ea typeface="Cambria Math" panose="02040503050406030204" pitchFamily="18" charset="0"/>
                      </a:rPr>
                      <m:t>={</m:t>
                    </m:r>
                    <m:sSub>
                      <m:sSubPr>
                        <m:ctrlPr>
                          <a:rPr lang="en-US" sz="1500" b="0" i="1" smtClean="0">
                            <a:latin typeface="Cambria Math" panose="02040503050406030204" pitchFamily="18" charset="0"/>
                            <a:ea typeface="Cambria Math" panose="02040503050406030204" pitchFamily="18" charset="0"/>
                          </a:rPr>
                        </m:ctrlPr>
                      </m:sSubPr>
                      <m:e>
                        <m:r>
                          <a:rPr lang="en-US" sz="1500" b="0" i="1" smtClean="0">
                            <a:latin typeface="Cambria Math" panose="02040503050406030204" pitchFamily="18" charset="0"/>
                            <a:ea typeface="Cambria Math" panose="02040503050406030204" pitchFamily="18" charset="0"/>
                          </a:rPr>
                          <m:t>𝑦</m:t>
                        </m:r>
                      </m:e>
                      <m:sub>
                        <m:r>
                          <a:rPr lang="en-US" sz="1500" b="0" i="1" smtClean="0">
                            <a:latin typeface="Cambria Math" panose="02040503050406030204" pitchFamily="18" charset="0"/>
                            <a:ea typeface="Cambria Math" panose="02040503050406030204" pitchFamily="18" charset="0"/>
                          </a:rPr>
                          <m:t>𝑗</m:t>
                        </m:r>
                      </m:sub>
                    </m:sSub>
                    <m:r>
                      <a:rPr lang="en-US" sz="1500" b="0" i="1" smtClean="0">
                        <a:latin typeface="Cambria Math" panose="02040503050406030204" pitchFamily="18" charset="0"/>
                        <a:ea typeface="Cambria Math" panose="02040503050406030204" pitchFamily="18" charset="0"/>
                      </a:rPr>
                      <m:t>}</m:t>
                    </m:r>
                  </m:oMath>
                </a14:m>
                <a:r>
                  <a:rPr lang="en-US" sz="1500" i="1" dirty="0"/>
                  <a:t> </a:t>
                </a:r>
                <a:r>
                  <a:rPr lang="en-US" sz="1500" dirty="0">
                    <a:cs typeface="Aparajita" panose="02020603050405020304" pitchFamily="18" charset="0"/>
                  </a:rPr>
                  <a:t>facility locations</a:t>
                </a:r>
                <a:endParaRPr lang="en-US" sz="1500" i="1" dirty="0">
                  <a:cs typeface="Aparajita" panose="02020603050405020304" pitchFamily="18" charset="0"/>
                </a:endParaRPr>
              </a:p>
              <a:p>
                <a:pPr marL="285750" indent="-285750">
                  <a:spcBef>
                    <a:spcPts val="400"/>
                  </a:spcBef>
                  <a:spcAft>
                    <a:spcPts val="400"/>
                  </a:spcAft>
                  <a:buFont typeface="Arial" panose="020B0604020202020204" pitchFamily="34" charset="0"/>
                  <a:buChar char="•"/>
                </a:pPr>
                <a14:m>
                  <m:oMath xmlns:m="http://schemas.openxmlformats.org/officeDocument/2006/math">
                    <m:r>
                      <a:rPr lang="en-US" sz="1500" b="0" i="1" smtClean="0">
                        <a:latin typeface="Cambria Math" panose="02040503050406030204" pitchFamily="18" charset="0"/>
                        <a:cs typeface="Aparajita" panose="02020603050405020304" pitchFamily="18" charset="0"/>
                      </a:rPr>
                      <m:t>𝑑</m:t>
                    </m:r>
                    <m:d>
                      <m:dPr>
                        <m:ctrlPr>
                          <a:rPr lang="en-US" sz="1500" b="0" i="1" smtClean="0">
                            <a:latin typeface="Cambria Math" panose="02040503050406030204" pitchFamily="18" charset="0"/>
                            <a:cs typeface="Aparajita" panose="02020603050405020304" pitchFamily="18" charset="0"/>
                          </a:rPr>
                        </m:ctrlPr>
                      </m:dPr>
                      <m:e>
                        <m:sSub>
                          <m:sSubPr>
                            <m:ctrlPr>
                              <a:rPr lang="en-US" sz="1500" b="0" i="1" smtClean="0">
                                <a:latin typeface="Cambria Math" panose="02040503050406030204" pitchFamily="18" charset="0"/>
                                <a:cs typeface="Aparajita" panose="02020603050405020304" pitchFamily="18" charset="0"/>
                              </a:rPr>
                            </m:ctrlPr>
                          </m:sSubPr>
                          <m:e>
                            <m:r>
                              <a:rPr lang="en-US" sz="1500" b="0" i="1" smtClean="0">
                                <a:latin typeface="Cambria Math" panose="02040503050406030204" pitchFamily="18" charset="0"/>
                                <a:cs typeface="Aparajita" panose="02020603050405020304" pitchFamily="18" charset="0"/>
                              </a:rPr>
                              <m:t>𝑥</m:t>
                            </m:r>
                          </m:e>
                          <m:sub>
                            <m:r>
                              <a:rPr lang="en-US" sz="1500" b="0" i="1" smtClean="0">
                                <a:latin typeface="Cambria Math" panose="02040503050406030204" pitchFamily="18" charset="0"/>
                                <a:cs typeface="Aparajita" panose="02020603050405020304" pitchFamily="18" charset="0"/>
                              </a:rPr>
                              <m:t>𝑖</m:t>
                            </m:r>
                          </m:sub>
                        </m:sSub>
                        <m:r>
                          <a:rPr lang="en-US" sz="1500" b="0" i="1" smtClean="0">
                            <a:latin typeface="Cambria Math" panose="02040503050406030204" pitchFamily="18" charset="0"/>
                            <a:cs typeface="Aparajita" panose="02020603050405020304" pitchFamily="18" charset="0"/>
                          </a:rPr>
                          <m:t>,</m:t>
                        </m:r>
                        <m:r>
                          <a:rPr lang="en-US" sz="1500" b="0" i="1" smtClean="0">
                            <a:latin typeface="Cambria Math" panose="02040503050406030204" pitchFamily="18" charset="0"/>
                            <a:cs typeface="Aparajita" panose="02020603050405020304" pitchFamily="18" charset="0"/>
                          </a:rPr>
                          <m:t>𝛾</m:t>
                        </m:r>
                      </m:e>
                    </m:d>
                    <m:r>
                      <a:rPr lang="en-US" sz="1500" b="0" i="1" smtClean="0">
                        <a:latin typeface="Cambria Math" panose="02040503050406030204" pitchFamily="18" charset="0"/>
                        <a:cs typeface="Aparajita" panose="02020603050405020304" pitchFamily="18" charset="0"/>
                      </a:rPr>
                      <m:t>:</m:t>
                    </m:r>
                  </m:oMath>
                </a14:m>
                <a:r>
                  <a:rPr lang="en-US" sz="1500" dirty="0">
                    <a:cs typeface="Aparajita" panose="02020603050405020304" pitchFamily="18" charset="0"/>
                  </a:rPr>
                  <a:t> cost incurred by </a:t>
                </a:r>
                <a14:m>
                  <m:oMath xmlns:m="http://schemas.openxmlformats.org/officeDocument/2006/math">
                    <m:sSup>
                      <m:sSupPr>
                        <m:ctrlPr>
                          <a:rPr lang="en-US" sz="1500" b="0" i="1" smtClean="0">
                            <a:latin typeface="Cambria Math" panose="02040503050406030204" pitchFamily="18" charset="0"/>
                            <a:cs typeface="Aparajita" panose="02020603050405020304" pitchFamily="18" charset="0"/>
                          </a:rPr>
                        </m:ctrlPr>
                      </m:sSupPr>
                      <m:e>
                        <m:r>
                          <a:rPr lang="en-US" sz="1500" b="0" i="1" smtClean="0">
                            <a:latin typeface="Cambria Math" panose="02040503050406030204" pitchFamily="18" charset="0"/>
                            <a:cs typeface="Aparajita" panose="02020603050405020304" pitchFamily="18" charset="0"/>
                          </a:rPr>
                          <m:t>𝑖</m:t>
                        </m:r>
                      </m:e>
                      <m:sup>
                        <m:r>
                          <a:rPr lang="en-US" sz="1500" b="0" i="1" smtClean="0">
                            <a:latin typeface="Cambria Math" panose="02040503050406030204" pitchFamily="18" charset="0"/>
                            <a:cs typeface="Aparajita" panose="02020603050405020304" pitchFamily="18" charset="0"/>
                          </a:rPr>
                          <m:t>𝑡h</m:t>
                        </m:r>
                      </m:sup>
                    </m:sSup>
                  </m:oMath>
                </a14:m>
                <a:r>
                  <a:rPr lang="en-US" sz="1500" dirty="0">
                    <a:cs typeface="Aparajita" panose="02020603050405020304" pitchFamily="18" charset="0"/>
                  </a:rPr>
                  <a:t> node on path </a:t>
                </a:r>
                <a14:m>
                  <m:oMath xmlns:m="http://schemas.openxmlformats.org/officeDocument/2006/math">
                    <m:r>
                      <a:rPr lang="en-US" sz="1500" b="0" i="1" smtClean="0">
                        <a:latin typeface="Cambria Math" panose="02040503050406030204" pitchFamily="18" charset="0"/>
                        <a:cs typeface="Aparajita" panose="02020603050405020304" pitchFamily="18" charset="0"/>
                      </a:rPr>
                      <m:t>𝛾</m:t>
                    </m:r>
                  </m:oMath>
                </a14:m>
                <a:endParaRPr lang="en-US" sz="1500" dirty="0">
                  <a:cs typeface="Aparajita" panose="02020603050405020304" pitchFamily="18" charset="0"/>
                </a:endParaRPr>
              </a:p>
            </p:txBody>
          </p:sp>
        </mc:Choice>
        <mc:Fallback xmlns="">
          <p:sp>
            <p:nvSpPr>
              <p:cNvPr id="19" name="TextBox 18">
                <a:extLst>
                  <a:ext uri="{FF2B5EF4-FFF2-40B4-BE49-F238E27FC236}">
                    <a16:creationId xmlns:a16="http://schemas.microsoft.com/office/drawing/2014/main" id="{12E7391C-B5E9-FB58-AC28-162E111B44D3}"/>
                  </a:ext>
                </a:extLst>
              </p:cNvPr>
              <p:cNvSpPr txBox="1">
                <a:spLocks noRot="1" noChangeAspect="1" noMove="1" noResize="1" noEditPoints="1" noAdjustHandles="1" noChangeArrowheads="1" noChangeShapeType="1" noTextEdit="1"/>
              </p:cNvSpPr>
              <p:nvPr/>
            </p:nvSpPr>
            <p:spPr>
              <a:xfrm>
                <a:off x="6273842" y="2816765"/>
                <a:ext cx="4785064" cy="1704441"/>
              </a:xfrm>
              <a:prstGeom prst="rect">
                <a:avLst/>
              </a:prstGeom>
              <a:blipFill>
                <a:blip r:embed="rId5"/>
                <a:stretch>
                  <a:fillRect l="-382" t="-714" b="-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65EC9A-D455-5E8D-2454-F88B0FE560A8}"/>
                  </a:ext>
                </a:extLst>
              </p:cNvPr>
              <p:cNvSpPr txBox="1"/>
              <p:nvPr/>
            </p:nvSpPr>
            <p:spPr>
              <a:xfrm>
                <a:off x="5641134" y="5340874"/>
                <a:ext cx="2962621" cy="1036181"/>
              </a:xfrm>
              <a:prstGeom prst="rect">
                <a:avLst/>
              </a:prstGeom>
              <a:noFill/>
            </p:spPr>
            <p:txBody>
              <a:bodyPr wrap="square" rtlCol="0">
                <a:spAutoFit/>
              </a:bodyPr>
              <a:lstStyle/>
              <a:p>
                <a:pPr>
                  <a:spcBef>
                    <a:spcPts val="400"/>
                  </a:spcBef>
                  <a:spcAft>
                    <a:spcPts val="400"/>
                  </a:spcAft>
                </a:pPr>
                <a:r>
                  <a:rPr lang="en-US" sz="1600" dirty="0">
                    <a:solidFill>
                      <a:srgbClr val="C00000"/>
                    </a:solidFill>
                    <a:cs typeface="Aparajita" panose="02020603050405020304" pitchFamily="18" charset="0"/>
                  </a:rPr>
                  <a:t>Combinatorial Configurations</a:t>
                </a:r>
              </a:p>
              <a:p>
                <a:pPr>
                  <a:spcBef>
                    <a:spcPts val="400"/>
                  </a:spcBef>
                  <a:spcAft>
                    <a:spcPts val="400"/>
                  </a:spcAft>
                </a:pPr>
                <a:r>
                  <a:rPr lang="en-US" sz="1600" dirty="0">
                    <a:cs typeface="Aparajita" panose="02020603050405020304" pitchFamily="18" charset="0"/>
                  </a:rPr>
                  <a:t>-</a:t>
                </a:r>
                <a:r>
                  <a:rPr lang="en-US" sz="1600" dirty="0">
                    <a:solidFill>
                      <a:srgbClr val="C00000"/>
                    </a:solidFill>
                    <a:cs typeface="Aparajita" panose="02020603050405020304" pitchFamily="18" charset="0"/>
                  </a:rPr>
                  <a:t> </a:t>
                </a:r>
                <a:r>
                  <a:rPr lang="en-US" sz="1600" dirty="0">
                    <a:solidFill>
                      <a:schemeClr val="tx1"/>
                    </a:solidFill>
                    <a:cs typeface="Aparajita" panose="02020603050405020304" pitchFamily="18" charset="0"/>
                  </a:rPr>
                  <a:t>Exponential # of paths </a:t>
                </a:r>
                <a14:m>
                  <m:oMath xmlns:m="http://schemas.openxmlformats.org/officeDocument/2006/math">
                    <m:r>
                      <a:rPr lang="en-US" sz="1600" b="0" i="1" smtClean="0">
                        <a:solidFill>
                          <a:schemeClr val="tx1"/>
                        </a:solidFill>
                        <a:latin typeface="Cambria Math" panose="02040503050406030204" pitchFamily="18" charset="0"/>
                        <a:cs typeface="Aparajita" panose="02020603050405020304" pitchFamily="18" charset="0"/>
                      </a:rPr>
                      <m:t>𝛾</m:t>
                    </m:r>
                  </m:oMath>
                </a14:m>
                <a:r>
                  <a:rPr lang="en-US" sz="1600" dirty="0">
                    <a:solidFill>
                      <a:schemeClr val="tx1"/>
                    </a:solidFill>
                    <a:cs typeface="Aparajita" panose="02020603050405020304" pitchFamily="18" charset="0"/>
                  </a:rPr>
                  <a:t> </a:t>
                </a:r>
              </a:p>
              <a:p>
                <a:pPr>
                  <a:spcBef>
                    <a:spcPts val="400"/>
                  </a:spcBef>
                  <a:spcAft>
                    <a:spcPts val="400"/>
                  </a:spcAft>
                </a:pPr>
                <a:r>
                  <a:rPr lang="en-US" sz="1600" dirty="0">
                    <a:solidFill>
                      <a:schemeClr val="tx1"/>
                    </a:solidFill>
                    <a:cs typeface="Aparajita" panose="02020603050405020304" pitchFamily="18" charset="0"/>
                  </a:rPr>
                  <a:t>- </a:t>
                </a:r>
                <a14:m>
                  <m:oMath xmlns:m="http://schemas.openxmlformats.org/officeDocument/2006/math">
                    <m:r>
                      <a:rPr lang="en-US" sz="1600" b="0" i="1" smtClean="0">
                        <a:solidFill>
                          <a:schemeClr val="tx1"/>
                        </a:solidFill>
                        <a:latin typeface="Cambria Math" panose="02040503050406030204" pitchFamily="18" charset="0"/>
                        <a:cs typeface="Aparajita" panose="02020603050405020304" pitchFamily="18" charset="0"/>
                      </a:rPr>
                      <m:t>{</m:t>
                    </m:r>
                    <m:r>
                      <a:rPr lang="en-US" sz="1600" b="0" i="1" smtClean="0">
                        <a:solidFill>
                          <a:schemeClr val="tx1"/>
                        </a:solidFill>
                        <a:latin typeface="Cambria Math" panose="02040503050406030204" pitchFamily="18" charset="0"/>
                        <a:cs typeface="Aparajita" panose="02020603050405020304" pitchFamily="18" charset="0"/>
                      </a:rPr>
                      <m:t>𝑞</m:t>
                    </m:r>
                    <m:r>
                      <a:rPr lang="en-US" sz="1600" b="0" i="1" smtClean="0">
                        <a:solidFill>
                          <a:schemeClr val="tx1"/>
                        </a:solidFill>
                        <a:latin typeface="Cambria Math" panose="02040503050406030204" pitchFamily="18" charset="0"/>
                        <a:cs typeface="Aparajita" panose="02020603050405020304" pitchFamily="18" charset="0"/>
                      </a:rPr>
                      <m:t>(</m:t>
                    </m:r>
                    <m:r>
                      <a:rPr lang="en-US" sz="1600" b="0" i="1" smtClean="0">
                        <a:solidFill>
                          <a:schemeClr val="tx1"/>
                        </a:solidFill>
                        <a:latin typeface="Cambria Math" panose="02040503050406030204" pitchFamily="18" charset="0"/>
                        <a:cs typeface="Aparajita" panose="02020603050405020304" pitchFamily="18" charset="0"/>
                      </a:rPr>
                      <m:t>𝛾</m:t>
                    </m:r>
                    <m:r>
                      <a:rPr lang="en-US" sz="1600" b="0" i="1" smtClean="0">
                        <a:solidFill>
                          <a:schemeClr val="tx1"/>
                        </a:solidFill>
                        <a:latin typeface="Cambria Math" panose="02040503050406030204" pitchFamily="18" charset="0"/>
                        <a:cs typeface="Aparajita" panose="02020603050405020304" pitchFamily="18" charset="0"/>
                      </a:rPr>
                      <m:t>|</m:t>
                    </m:r>
                    <m:r>
                      <a:rPr lang="en-US" sz="1600" b="0" i="1" smtClean="0">
                        <a:solidFill>
                          <a:schemeClr val="tx1"/>
                        </a:solidFill>
                        <a:latin typeface="Cambria Math" panose="02040503050406030204" pitchFamily="18" charset="0"/>
                        <a:cs typeface="Aparajita" panose="02020603050405020304" pitchFamily="18" charset="0"/>
                      </a:rPr>
                      <m:t>𝑖</m:t>
                    </m:r>
                    <m:r>
                      <a:rPr lang="en-US" sz="1600" b="0" i="1" smtClean="0">
                        <a:solidFill>
                          <a:schemeClr val="tx1"/>
                        </a:solidFill>
                        <a:latin typeface="Cambria Math" panose="02040503050406030204" pitchFamily="18" charset="0"/>
                        <a:cs typeface="Aparajita" panose="02020603050405020304" pitchFamily="18" charset="0"/>
                      </a:rPr>
                      <m:t>)}</m:t>
                    </m:r>
                  </m:oMath>
                </a14:m>
                <a:r>
                  <a:rPr lang="en-US" sz="1600" dirty="0">
                    <a:solidFill>
                      <a:schemeClr val="tx1"/>
                    </a:solidFill>
                    <a:cs typeface="Aparajita" panose="02020603050405020304" pitchFamily="18" charset="0"/>
                  </a:rPr>
                  <a:t> is combinatorial</a:t>
                </a:r>
              </a:p>
            </p:txBody>
          </p:sp>
        </mc:Choice>
        <mc:Fallback xmlns="">
          <p:sp>
            <p:nvSpPr>
              <p:cNvPr id="20" name="TextBox 19">
                <a:extLst>
                  <a:ext uri="{FF2B5EF4-FFF2-40B4-BE49-F238E27FC236}">
                    <a16:creationId xmlns:a16="http://schemas.microsoft.com/office/drawing/2014/main" id="{F165EC9A-D455-5E8D-2454-F88B0FE560A8}"/>
                  </a:ext>
                </a:extLst>
              </p:cNvPr>
              <p:cNvSpPr txBox="1">
                <a:spLocks noRot="1" noChangeAspect="1" noMove="1" noResize="1" noEditPoints="1" noAdjustHandles="1" noChangeArrowheads="1" noChangeShapeType="1" noTextEdit="1"/>
              </p:cNvSpPr>
              <p:nvPr/>
            </p:nvSpPr>
            <p:spPr>
              <a:xfrm>
                <a:off x="5641134" y="5340874"/>
                <a:ext cx="2962621" cy="1036181"/>
              </a:xfrm>
              <a:prstGeom prst="rect">
                <a:avLst/>
              </a:prstGeom>
              <a:blipFill>
                <a:blip r:embed="rId6"/>
                <a:stretch>
                  <a:fillRect l="-1029" t="-1765" b="-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FD98E71-DEA0-D168-64C6-514FE1E30743}"/>
                  </a:ext>
                </a:extLst>
              </p:cNvPr>
              <p:cNvSpPr txBox="1"/>
              <p:nvPr/>
            </p:nvSpPr>
            <p:spPr>
              <a:xfrm>
                <a:off x="478559" y="5284591"/>
                <a:ext cx="4928130" cy="668453"/>
              </a:xfrm>
              <a:prstGeom prst="rect">
                <a:avLst/>
              </a:prstGeom>
              <a:noFill/>
            </p:spPr>
            <p:txBody>
              <a:bodyPr wrap="square" rtlCol="0">
                <a:spAutoFit/>
              </a:bodyPr>
              <a:lstStyle/>
              <a:p>
                <a:r>
                  <a:rPr lang="en-US" sz="1600" i="1" dirty="0">
                    <a:solidFill>
                      <a:srgbClr val="C00000"/>
                    </a:solidFill>
                    <a:cs typeface="Aparajita" panose="02020603050405020304" pitchFamily="18" charset="0"/>
                  </a:rPr>
                  <a:t>Path</a:t>
                </a:r>
                <a:r>
                  <a:rPr lang="en-US" sz="1600" dirty="0">
                    <a:solidFill>
                      <a:srgbClr val="C00000"/>
                    </a:solidFill>
                    <a:cs typeface="Aparajita" panose="02020603050405020304" pitchFamily="18" charset="0"/>
                  </a:rPr>
                  <a:t>: </a:t>
                </a:r>
                <a:r>
                  <a:rPr lang="en-US" sz="1600" dirty="0">
                    <a:cs typeface="Aparajita" panose="02020603050405020304" pitchFamily="18" charset="0"/>
                  </a:rPr>
                  <a:t>Sequence of facilities from nodes to destination</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𝑞</m:t>
                              </m:r>
                            </m:sub>
                          </m:sSub>
                        </m:sub>
                      </m:sSub>
                      <m:r>
                        <a:rPr lang="en-US" i="1" smtClean="0">
                          <a:latin typeface="Cambria Math" panose="02040503050406030204" pitchFamily="18" charset="0"/>
                        </a:rPr>
                        <m:t>→</m:t>
                      </m:r>
                      <m:r>
                        <a:rPr lang="en-US" i="1" smtClean="0">
                          <a:latin typeface="Cambria Math" panose="02040503050406030204" pitchFamily="18" charset="0"/>
                        </a:rPr>
                        <m:t>𝛿</m:t>
                      </m:r>
                    </m:oMath>
                  </m:oMathPara>
                </a14:m>
                <a:endParaRPr lang="en-US" sz="1600" dirty="0"/>
              </a:p>
            </p:txBody>
          </p:sp>
        </mc:Choice>
        <mc:Fallback xmlns="">
          <p:sp>
            <p:nvSpPr>
              <p:cNvPr id="21" name="TextBox 20">
                <a:extLst>
                  <a:ext uri="{FF2B5EF4-FFF2-40B4-BE49-F238E27FC236}">
                    <a16:creationId xmlns:a16="http://schemas.microsoft.com/office/drawing/2014/main" id="{4FD98E71-DEA0-D168-64C6-514FE1E30743}"/>
                  </a:ext>
                </a:extLst>
              </p:cNvPr>
              <p:cNvSpPr txBox="1">
                <a:spLocks noRot="1" noChangeAspect="1" noMove="1" noResize="1" noEditPoints="1" noAdjustHandles="1" noChangeArrowheads="1" noChangeShapeType="1" noTextEdit="1"/>
              </p:cNvSpPr>
              <p:nvPr/>
            </p:nvSpPr>
            <p:spPr>
              <a:xfrm>
                <a:off x="478559" y="5284591"/>
                <a:ext cx="4928130" cy="668453"/>
              </a:xfrm>
              <a:prstGeom prst="rect">
                <a:avLst/>
              </a:prstGeom>
              <a:blipFill>
                <a:blip r:embed="rId7"/>
                <a:stretch>
                  <a:fillRect l="-743" t="-2727"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CB20CC-8608-0448-5C8C-86664C00E014}"/>
                  </a:ext>
                </a:extLst>
              </p:cNvPr>
              <p:cNvSpPr txBox="1"/>
              <p:nvPr/>
            </p:nvSpPr>
            <p:spPr>
              <a:xfrm>
                <a:off x="2529243" y="5966942"/>
                <a:ext cx="8337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p:txBody>
          </p:sp>
        </mc:Choice>
        <mc:Fallback xmlns="">
          <p:sp>
            <p:nvSpPr>
              <p:cNvPr id="22" name="TextBox 21">
                <a:extLst>
                  <a:ext uri="{FF2B5EF4-FFF2-40B4-BE49-F238E27FC236}">
                    <a16:creationId xmlns:a16="http://schemas.microsoft.com/office/drawing/2014/main" id="{7ACB20CC-8608-0448-5C8C-86664C00E014}"/>
                  </a:ext>
                </a:extLst>
              </p:cNvPr>
              <p:cNvSpPr txBox="1">
                <a:spLocks noRot="1" noChangeAspect="1" noMove="1" noResize="1" noEditPoints="1" noAdjustHandles="1" noChangeArrowheads="1" noChangeShapeType="1" noTextEdit="1"/>
              </p:cNvSpPr>
              <p:nvPr/>
            </p:nvSpPr>
            <p:spPr>
              <a:xfrm>
                <a:off x="2529243" y="5966942"/>
                <a:ext cx="833788" cy="369332"/>
              </a:xfrm>
              <a:prstGeom prst="rect">
                <a:avLst/>
              </a:prstGeom>
              <a:blipFill>
                <a:blip r:embed="rId8"/>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0AF8453C-758D-3A49-D68B-C86DD3640D07}"/>
              </a:ext>
            </a:extLst>
          </p:cNvPr>
          <p:cNvSpPr/>
          <p:nvPr/>
        </p:nvSpPr>
        <p:spPr>
          <a:xfrm rot="16200000">
            <a:off x="2867318" y="5143028"/>
            <a:ext cx="192899" cy="1616558"/>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B3A82A-42A9-A676-668A-2CC67E45915B}"/>
                  </a:ext>
                </a:extLst>
              </p:cNvPr>
              <p:cNvSpPr txBox="1"/>
              <p:nvPr/>
            </p:nvSpPr>
            <p:spPr>
              <a:xfrm>
                <a:off x="499702" y="6079574"/>
                <a:ext cx="4928130" cy="358368"/>
              </a:xfrm>
              <a:prstGeom prst="rect">
                <a:avLst/>
              </a:prstGeom>
              <a:noFill/>
            </p:spPr>
            <p:txBody>
              <a:bodyPr wrap="square" rtlCol="0">
                <a:spAutoFit/>
              </a:bodyPr>
              <a:lstStyle/>
              <a:p>
                <a:r>
                  <a:rPr lang="en-US" sz="1600" i="1" dirty="0">
                    <a:solidFill>
                      <a:srgbClr val="C00000"/>
                    </a:solidFill>
                    <a:cs typeface="Aparajita" panose="02020603050405020304" pitchFamily="18" charset="0"/>
                  </a:rPr>
                  <a:t>Parameters</a:t>
                </a:r>
                <a:r>
                  <a:rPr lang="en-US" sz="1600" dirty="0">
                    <a:solidFill>
                      <a:srgbClr val="C00000"/>
                    </a:solidFill>
                    <a:cs typeface="Aparajita" panose="02020603050405020304" pitchFamily="18" charset="0"/>
                  </a:rPr>
                  <a:t>: </a:t>
                </a:r>
                <a:r>
                  <a:rPr lang="en-US" sz="1600" dirty="0">
                    <a:cs typeface="Aparajita" panose="02020603050405020304" pitchFamily="18" charset="0"/>
                  </a:rPr>
                  <a:t>Facility locations </a:t>
                </a:r>
                <a14:m>
                  <m:oMath xmlns:m="http://schemas.openxmlformats.org/officeDocument/2006/math">
                    <m:r>
                      <m:rPr>
                        <m:sty m:val="p"/>
                      </m:rPr>
                      <a:rPr lang="en-US" sz="1600" b="0" i="0" smtClean="0">
                        <a:latin typeface="Cambria Math" panose="02040503050406030204" pitchFamily="18" charset="0"/>
                        <a:cs typeface="Aparajita" panose="02020603050405020304" pitchFamily="18" charset="0"/>
                      </a:rPr>
                      <m:t>Y</m:t>
                    </m:r>
                    <m:r>
                      <a:rPr lang="en-US" sz="1600" b="0" i="0" smtClean="0">
                        <a:latin typeface="Cambria Math" panose="02040503050406030204" pitchFamily="18" charset="0"/>
                        <a:cs typeface="Aparajita" panose="02020603050405020304" pitchFamily="18" charset="0"/>
                      </a:rPr>
                      <m:t>≔</m:t>
                    </m:r>
                    <m:r>
                      <a:rPr lang="en-US" sz="1600" b="0" i="1" smtClean="0">
                        <a:latin typeface="Cambria Math" panose="02040503050406030204" pitchFamily="18" charset="0"/>
                        <a:cs typeface="Aparajita" panose="02020603050405020304" pitchFamily="18" charset="0"/>
                      </a:rPr>
                      <m:t>{</m:t>
                    </m:r>
                    <m:sSub>
                      <m:sSubPr>
                        <m:ctrlPr>
                          <a:rPr lang="en-US" sz="1600" b="0" i="1" smtClean="0">
                            <a:latin typeface="Cambria Math" panose="02040503050406030204" pitchFamily="18" charset="0"/>
                            <a:cs typeface="Aparajita" panose="02020603050405020304" pitchFamily="18" charset="0"/>
                          </a:rPr>
                        </m:ctrlPr>
                      </m:sSubPr>
                      <m:e>
                        <m:r>
                          <a:rPr lang="en-US" sz="1600" b="0" i="1" smtClean="0">
                            <a:latin typeface="Cambria Math" panose="02040503050406030204" pitchFamily="18" charset="0"/>
                            <a:cs typeface="Aparajita" panose="02020603050405020304" pitchFamily="18" charset="0"/>
                          </a:rPr>
                          <m:t>𝑦</m:t>
                        </m:r>
                      </m:e>
                      <m:sub>
                        <m:r>
                          <a:rPr lang="en-US" sz="1600" b="0" i="1" smtClean="0">
                            <a:latin typeface="Cambria Math" panose="02040503050406030204" pitchFamily="18" charset="0"/>
                            <a:cs typeface="Aparajita" panose="02020603050405020304" pitchFamily="18" charset="0"/>
                          </a:rPr>
                          <m:t>𝑗</m:t>
                        </m:r>
                      </m:sub>
                    </m:sSub>
                    <m:r>
                      <a:rPr lang="en-US" sz="1600" b="0" i="1" smtClean="0">
                        <a:latin typeface="Cambria Math" panose="02040503050406030204" pitchFamily="18" charset="0"/>
                        <a:cs typeface="Aparajita" panose="02020603050405020304" pitchFamily="18" charset="0"/>
                      </a:rPr>
                      <m:t>}</m:t>
                    </m:r>
                  </m:oMath>
                </a14:m>
                <a:endParaRPr lang="en-US" sz="1600" dirty="0"/>
              </a:p>
            </p:txBody>
          </p:sp>
        </mc:Choice>
        <mc:Fallback xmlns="">
          <p:sp>
            <p:nvSpPr>
              <p:cNvPr id="24" name="TextBox 23">
                <a:extLst>
                  <a:ext uri="{FF2B5EF4-FFF2-40B4-BE49-F238E27FC236}">
                    <a16:creationId xmlns:a16="http://schemas.microsoft.com/office/drawing/2014/main" id="{BBB3A82A-42A9-A676-668A-2CC67E45915B}"/>
                  </a:ext>
                </a:extLst>
              </p:cNvPr>
              <p:cNvSpPr txBox="1">
                <a:spLocks noRot="1" noChangeAspect="1" noMove="1" noResize="1" noEditPoints="1" noAdjustHandles="1" noChangeArrowheads="1" noChangeShapeType="1" noTextEdit="1"/>
              </p:cNvSpPr>
              <p:nvPr/>
            </p:nvSpPr>
            <p:spPr>
              <a:xfrm>
                <a:off x="499702" y="6079574"/>
                <a:ext cx="4928130" cy="358368"/>
              </a:xfrm>
              <a:prstGeom prst="rect">
                <a:avLst/>
              </a:prstGeom>
              <a:blipFill>
                <a:blip r:embed="rId9"/>
                <a:stretch>
                  <a:fillRect l="-743" t="-5085" b="-15254"/>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50CB7D81-49F2-3128-A2C1-EEA6C9471600}"/>
              </a:ext>
            </a:extLst>
          </p:cNvPr>
          <p:cNvSpPr/>
          <p:nvPr/>
        </p:nvSpPr>
        <p:spPr>
          <a:xfrm rot="20515778">
            <a:off x="1393467" y="2596644"/>
            <a:ext cx="3056614" cy="1921290"/>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Summing Junction 18">
            <a:extLst>
              <a:ext uri="{FF2B5EF4-FFF2-40B4-BE49-F238E27FC236}">
                <a16:creationId xmlns:a16="http://schemas.microsoft.com/office/drawing/2014/main" id="{D03E22DF-02CE-548C-F8FA-B5338EE7F630}"/>
              </a:ext>
            </a:extLst>
          </p:cNvPr>
          <p:cNvSpPr/>
          <p:nvPr/>
        </p:nvSpPr>
        <p:spPr>
          <a:xfrm>
            <a:off x="1966797" y="3862269"/>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mming Junction 20">
            <a:extLst>
              <a:ext uri="{FF2B5EF4-FFF2-40B4-BE49-F238E27FC236}">
                <a16:creationId xmlns:a16="http://schemas.microsoft.com/office/drawing/2014/main" id="{FC9D492F-5F50-34A2-4CD8-0FA4F9C0A765}"/>
              </a:ext>
            </a:extLst>
          </p:cNvPr>
          <p:cNvSpPr/>
          <p:nvPr/>
        </p:nvSpPr>
        <p:spPr>
          <a:xfrm>
            <a:off x="2669910" y="3898170"/>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mming Junction 22">
            <a:extLst>
              <a:ext uri="{FF2B5EF4-FFF2-40B4-BE49-F238E27FC236}">
                <a16:creationId xmlns:a16="http://schemas.microsoft.com/office/drawing/2014/main" id="{3FDDCA4C-10E0-9678-F21F-27B716BFA969}"/>
              </a:ext>
            </a:extLst>
          </p:cNvPr>
          <p:cNvSpPr/>
          <p:nvPr/>
        </p:nvSpPr>
        <p:spPr>
          <a:xfrm>
            <a:off x="2744911" y="4228905"/>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mming Junction 32">
            <a:extLst>
              <a:ext uri="{FF2B5EF4-FFF2-40B4-BE49-F238E27FC236}">
                <a16:creationId xmlns:a16="http://schemas.microsoft.com/office/drawing/2014/main" id="{9FCA8E30-1882-8E2D-372D-D24E63E72233}"/>
              </a:ext>
            </a:extLst>
          </p:cNvPr>
          <p:cNvSpPr/>
          <p:nvPr/>
        </p:nvSpPr>
        <p:spPr>
          <a:xfrm>
            <a:off x="2977361" y="3633121"/>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mming Junction 33">
            <a:extLst>
              <a:ext uri="{FF2B5EF4-FFF2-40B4-BE49-F238E27FC236}">
                <a16:creationId xmlns:a16="http://schemas.microsoft.com/office/drawing/2014/main" id="{CBFDA8B4-669D-E043-F42C-43BA42074EE9}"/>
              </a:ext>
            </a:extLst>
          </p:cNvPr>
          <p:cNvSpPr/>
          <p:nvPr/>
        </p:nvSpPr>
        <p:spPr>
          <a:xfrm>
            <a:off x="3523023" y="3834772"/>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mming Junction 34">
            <a:extLst>
              <a:ext uri="{FF2B5EF4-FFF2-40B4-BE49-F238E27FC236}">
                <a16:creationId xmlns:a16="http://schemas.microsoft.com/office/drawing/2014/main" id="{3AA0D684-5665-8052-F449-A80E3217372D}"/>
              </a:ext>
            </a:extLst>
          </p:cNvPr>
          <p:cNvSpPr/>
          <p:nvPr/>
        </p:nvSpPr>
        <p:spPr>
          <a:xfrm>
            <a:off x="3598023" y="3458638"/>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umming Junction 35">
            <a:extLst>
              <a:ext uri="{FF2B5EF4-FFF2-40B4-BE49-F238E27FC236}">
                <a16:creationId xmlns:a16="http://schemas.microsoft.com/office/drawing/2014/main" id="{A1BBB3FB-BD03-96BA-7EA8-4C6E0A0D1861}"/>
              </a:ext>
            </a:extLst>
          </p:cNvPr>
          <p:cNvSpPr/>
          <p:nvPr/>
        </p:nvSpPr>
        <p:spPr>
          <a:xfrm>
            <a:off x="3251154" y="4155579"/>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mming Junction 36">
            <a:extLst>
              <a:ext uri="{FF2B5EF4-FFF2-40B4-BE49-F238E27FC236}">
                <a16:creationId xmlns:a16="http://schemas.microsoft.com/office/drawing/2014/main" id="{8663D0B6-025E-5C31-109B-065EABDFAA9D}"/>
              </a:ext>
            </a:extLst>
          </p:cNvPr>
          <p:cNvSpPr/>
          <p:nvPr/>
        </p:nvSpPr>
        <p:spPr>
          <a:xfrm>
            <a:off x="3925067" y="3503322"/>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mming Junction 37">
            <a:extLst>
              <a:ext uri="{FF2B5EF4-FFF2-40B4-BE49-F238E27FC236}">
                <a16:creationId xmlns:a16="http://schemas.microsoft.com/office/drawing/2014/main" id="{14D1D55F-6E8B-3B62-3E39-8FA0EA556AE6}"/>
              </a:ext>
            </a:extLst>
          </p:cNvPr>
          <p:cNvSpPr/>
          <p:nvPr/>
        </p:nvSpPr>
        <p:spPr>
          <a:xfrm>
            <a:off x="3925067" y="3797725"/>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umming Junction 38">
            <a:extLst>
              <a:ext uri="{FF2B5EF4-FFF2-40B4-BE49-F238E27FC236}">
                <a16:creationId xmlns:a16="http://schemas.microsoft.com/office/drawing/2014/main" id="{CC3F9104-C33F-2116-D498-6FCB6C55B5A2}"/>
              </a:ext>
            </a:extLst>
          </p:cNvPr>
          <p:cNvSpPr/>
          <p:nvPr/>
        </p:nvSpPr>
        <p:spPr>
          <a:xfrm>
            <a:off x="3767837" y="3669982"/>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mming Junction 39">
            <a:extLst>
              <a:ext uri="{FF2B5EF4-FFF2-40B4-BE49-F238E27FC236}">
                <a16:creationId xmlns:a16="http://schemas.microsoft.com/office/drawing/2014/main" id="{83FEB930-A6C5-4748-F117-5B7FB7EAB6AD}"/>
              </a:ext>
            </a:extLst>
          </p:cNvPr>
          <p:cNvSpPr/>
          <p:nvPr/>
        </p:nvSpPr>
        <p:spPr>
          <a:xfrm>
            <a:off x="2236745" y="3935596"/>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mming Junction 40">
            <a:extLst>
              <a:ext uri="{FF2B5EF4-FFF2-40B4-BE49-F238E27FC236}">
                <a16:creationId xmlns:a16="http://schemas.microsoft.com/office/drawing/2014/main" id="{B51414D6-F615-2AD0-C8ED-9D0FFCFA53B2}"/>
              </a:ext>
            </a:extLst>
          </p:cNvPr>
          <p:cNvSpPr/>
          <p:nvPr/>
        </p:nvSpPr>
        <p:spPr>
          <a:xfrm>
            <a:off x="2114874" y="4155578"/>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umming Junction 41">
            <a:extLst>
              <a:ext uri="{FF2B5EF4-FFF2-40B4-BE49-F238E27FC236}">
                <a16:creationId xmlns:a16="http://schemas.microsoft.com/office/drawing/2014/main" id="{2622CECF-8D1A-B67E-DE4A-125D8A70B672}"/>
              </a:ext>
            </a:extLst>
          </p:cNvPr>
          <p:cNvSpPr/>
          <p:nvPr/>
        </p:nvSpPr>
        <p:spPr>
          <a:xfrm>
            <a:off x="3298026" y="3843556"/>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umming Junction 42">
            <a:extLst>
              <a:ext uri="{FF2B5EF4-FFF2-40B4-BE49-F238E27FC236}">
                <a16:creationId xmlns:a16="http://schemas.microsoft.com/office/drawing/2014/main" id="{589C5B33-734A-B3A8-84B0-CF6952C1176E}"/>
              </a:ext>
            </a:extLst>
          </p:cNvPr>
          <p:cNvSpPr/>
          <p:nvPr/>
        </p:nvSpPr>
        <p:spPr>
          <a:xfrm>
            <a:off x="3454402" y="4026492"/>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umming Junction 43">
            <a:extLst>
              <a:ext uri="{FF2B5EF4-FFF2-40B4-BE49-F238E27FC236}">
                <a16:creationId xmlns:a16="http://schemas.microsoft.com/office/drawing/2014/main" id="{87BB7AE3-3C60-EEB6-D0BA-9F8667F258AB}"/>
              </a:ext>
            </a:extLst>
          </p:cNvPr>
          <p:cNvSpPr/>
          <p:nvPr/>
        </p:nvSpPr>
        <p:spPr>
          <a:xfrm>
            <a:off x="3715819" y="4008160"/>
            <a:ext cx="126477" cy="124670"/>
          </a:xfrm>
          <a:prstGeom prst="flowChartSummingJunct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23">
            <a:extLst>
              <a:ext uri="{FF2B5EF4-FFF2-40B4-BE49-F238E27FC236}">
                <a16:creationId xmlns:a16="http://schemas.microsoft.com/office/drawing/2014/main" id="{2089B1AD-01E3-43A9-40D2-2A37B36AEB4E}"/>
              </a:ext>
            </a:extLst>
          </p:cNvPr>
          <p:cNvSpPr/>
          <p:nvPr/>
        </p:nvSpPr>
        <p:spPr>
          <a:xfrm>
            <a:off x="3570743" y="2042468"/>
            <a:ext cx="362001" cy="29609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7-Point Star 24">
            <a:extLst>
              <a:ext uri="{FF2B5EF4-FFF2-40B4-BE49-F238E27FC236}">
                <a16:creationId xmlns:a16="http://schemas.microsoft.com/office/drawing/2014/main" id="{41700F5A-3E04-E0DC-6D68-3397446FE08C}"/>
              </a:ext>
            </a:extLst>
          </p:cNvPr>
          <p:cNvSpPr/>
          <p:nvPr/>
        </p:nvSpPr>
        <p:spPr>
          <a:xfrm>
            <a:off x="2538542" y="3225170"/>
            <a:ext cx="183431" cy="162974"/>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7-Point Star 26">
            <a:extLst>
              <a:ext uri="{FF2B5EF4-FFF2-40B4-BE49-F238E27FC236}">
                <a16:creationId xmlns:a16="http://schemas.microsoft.com/office/drawing/2014/main" id="{2C19890C-AFD2-3E5B-B465-3441EB6BFFF4}"/>
              </a:ext>
            </a:extLst>
          </p:cNvPr>
          <p:cNvSpPr/>
          <p:nvPr/>
        </p:nvSpPr>
        <p:spPr>
          <a:xfrm>
            <a:off x="3061730" y="2626960"/>
            <a:ext cx="183431" cy="162974"/>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7-Point Star 27">
            <a:extLst>
              <a:ext uri="{FF2B5EF4-FFF2-40B4-BE49-F238E27FC236}">
                <a16:creationId xmlns:a16="http://schemas.microsoft.com/office/drawing/2014/main" id="{ADBC4620-AFD7-83CF-81C0-DD32504FDB59}"/>
              </a:ext>
            </a:extLst>
          </p:cNvPr>
          <p:cNvSpPr/>
          <p:nvPr/>
        </p:nvSpPr>
        <p:spPr>
          <a:xfrm>
            <a:off x="3776029" y="3129314"/>
            <a:ext cx="183431" cy="162974"/>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urved Connector 49">
            <a:extLst>
              <a:ext uri="{FF2B5EF4-FFF2-40B4-BE49-F238E27FC236}">
                <a16:creationId xmlns:a16="http://schemas.microsoft.com/office/drawing/2014/main" id="{4E19244F-FBAE-7D93-982E-017573D52A31}"/>
              </a:ext>
            </a:extLst>
          </p:cNvPr>
          <p:cNvCxnSpPr>
            <a:stCxn id="26" idx="0"/>
            <a:endCxn id="42" idx="4"/>
          </p:cNvCxnSpPr>
          <p:nvPr/>
        </p:nvCxnSpPr>
        <p:spPr>
          <a:xfrm rot="5400000" flipH="1" flipV="1">
            <a:off x="2018145" y="3341873"/>
            <a:ext cx="532288" cy="508506"/>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50">
            <a:extLst>
              <a:ext uri="{FF2B5EF4-FFF2-40B4-BE49-F238E27FC236}">
                <a16:creationId xmlns:a16="http://schemas.microsoft.com/office/drawing/2014/main" id="{14359511-FE36-6B74-5DD6-2FF3C021C507}"/>
              </a:ext>
            </a:extLst>
          </p:cNvPr>
          <p:cNvCxnSpPr>
            <a:stCxn id="42" idx="6"/>
            <a:endCxn id="43" idx="4"/>
          </p:cNvCxnSpPr>
          <p:nvPr/>
        </p:nvCxnSpPr>
        <p:spPr>
          <a:xfrm rot="5400000" flipH="1" flipV="1">
            <a:off x="2599294" y="2762736"/>
            <a:ext cx="493401" cy="43147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51">
            <a:extLst>
              <a:ext uri="{FF2B5EF4-FFF2-40B4-BE49-F238E27FC236}">
                <a16:creationId xmlns:a16="http://schemas.microsoft.com/office/drawing/2014/main" id="{FDA16073-15DF-2F10-FE60-007C62FB88FB}"/>
              </a:ext>
            </a:extLst>
          </p:cNvPr>
          <p:cNvCxnSpPr>
            <a:stCxn id="43" idx="6"/>
            <a:endCxn id="41" idx="1"/>
          </p:cNvCxnSpPr>
          <p:nvPr/>
        </p:nvCxnSpPr>
        <p:spPr>
          <a:xfrm rot="5400000" flipH="1" flipV="1">
            <a:off x="3126397" y="2182616"/>
            <a:ext cx="471395" cy="41729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52">
            <a:extLst>
              <a:ext uri="{FF2B5EF4-FFF2-40B4-BE49-F238E27FC236}">
                <a16:creationId xmlns:a16="http://schemas.microsoft.com/office/drawing/2014/main" id="{C7779C6B-6034-C03B-A10D-BC1A20A1F919}"/>
              </a:ext>
            </a:extLst>
          </p:cNvPr>
          <p:cNvCxnSpPr>
            <a:stCxn id="33" idx="7"/>
            <a:endCxn id="44" idx="1"/>
          </p:cNvCxnSpPr>
          <p:nvPr/>
        </p:nvCxnSpPr>
        <p:spPr>
          <a:xfrm rot="16200000" flipV="1">
            <a:off x="3852514" y="3341070"/>
            <a:ext cx="287455" cy="735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53">
            <a:extLst>
              <a:ext uri="{FF2B5EF4-FFF2-40B4-BE49-F238E27FC236}">
                <a16:creationId xmlns:a16="http://schemas.microsoft.com/office/drawing/2014/main" id="{8F5E205A-472C-710F-A7E1-4838E12880A0}"/>
              </a:ext>
            </a:extLst>
          </p:cNvPr>
          <p:cNvCxnSpPr>
            <a:stCxn id="44" idx="5"/>
            <a:endCxn id="41" idx="2"/>
          </p:cNvCxnSpPr>
          <p:nvPr/>
        </p:nvCxnSpPr>
        <p:spPr>
          <a:xfrm rot="10800000">
            <a:off x="3639881" y="2338560"/>
            <a:ext cx="154314" cy="82303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048603-6168-495F-522F-9BD3BCBEAD9E}"/>
                  </a:ext>
                </a:extLst>
              </p:cNvPr>
              <p:cNvSpPr txBox="1"/>
              <p:nvPr/>
            </p:nvSpPr>
            <p:spPr>
              <a:xfrm>
                <a:off x="3279481" y="3549880"/>
                <a:ext cx="201714" cy="2360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𝑛</m:t>
                          </m:r>
                        </m:e>
                        <m:sub>
                          <m:r>
                            <a:rPr lang="en-US" sz="1500" i="1">
                              <a:latin typeface="Cambria Math" panose="02040503050406030204" pitchFamily="18" charset="0"/>
                            </a:rPr>
                            <m:t>𝑙</m:t>
                          </m:r>
                        </m:sub>
                      </m:sSub>
                    </m:oMath>
                  </m:oMathPara>
                </a14:m>
                <a:endParaRPr lang="en-US" sz="1500" dirty="0"/>
              </a:p>
            </p:txBody>
          </p:sp>
        </mc:Choice>
        <mc:Fallback xmlns="">
          <p:sp>
            <p:nvSpPr>
              <p:cNvPr id="50" name="TextBox 49">
                <a:extLst>
                  <a:ext uri="{FF2B5EF4-FFF2-40B4-BE49-F238E27FC236}">
                    <a16:creationId xmlns:a16="http://schemas.microsoft.com/office/drawing/2014/main" id="{26048603-6168-495F-522F-9BD3BCBEAD9E}"/>
                  </a:ext>
                </a:extLst>
              </p:cNvPr>
              <p:cNvSpPr txBox="1">
                <a:spLocks noRot="1" noChangeAspect="1" noMove="1" noResize="1" noEditPoints="1" noAdjustHandles="1" noChangeArrowheads="1" noChangeShapeType="1" noTextEdit="1"/>
              </p:cNvSpPr>
              <p:nvPr/>
            </p:nvSpPr>
            <p:spPr>
              <a:xfrm>
                <a:off x="3279481" y="3549880"/>
                <a:ext cx="201714" cy="236046"/>
              </a:xfrm>
              <a:prstGeom prst="rect">
                <a:avLst/>
              </a:prstGeom>
              <a:blipFill>
                <a:blip r:embed="rId10"/>
                <a:stretch>
                  <a:fillRect r="-4848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C328ADE-268C-4814-752C-F65651D4C374}"/>
                  </a:ext>
                </a:extLst>
              </p:cNvPr>
              <p:cNvSpPr txBox="1"/>
              <p:nvPr/>
            </p:nvSpPr>
            <p:spPr>
              <a:xfrm>
                <a:off x="949283" y="3691140"/>
                <a:ext cx="976050" cy="404651"/>
              </a:xfrm>
              <a:prstGeom prst="rect">
                <a:avLst/>
              </a:prstGeom>
              <a:noFill/>
            </p:spPr>
            <p:txBody>
              <a:bodyPr wrap="square" rtlCol="0">
                <a:spAutoFit/>
              </a:bodyPr>
              <a:lstStyle/>
              <a:p>
                <a:r>
                  <a:rPr lang="en-US" sz="1500">
                    <a:cs typeface="Aparajita" panose="02020603050405020304" pitchFamily="18" charset="0"/>
                  </a:rPr>
                  <a:t>Node: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𝑛</m:t>
                        </m:r>
                      </m:e>
                      <m:sub>
                        <m:r>
                          <a:rPr lang="en-US" sz="1500" i="1">
                            <a:latin typeface="Cambria Math" panose="02040503050406030204" pitchFamily="18" charset="0"/>
                          </a:rPr>
                          <m:t>𝑖</m:t>
                        </m:r>
                      </m:sub>
                    </m:sSub>
                  </m:oMath>
                </a14:m>
                <a:endParaRPr lang="en-US" sz="1500">
                  <a:cs typeface="Aparajita" panose="02020603050405020304" pitchFamily="18" charset="0"/>
                </a:endParaRPr>
              </a:p>
              <a:p>
                <a:r>
                  <a:rPr lang="en-US" sz="1500">
                    <a:cs typeface="Aparajita" panose="02020603050405020304" pitchFamily="18" charset="0"/>
                  </a:rPr>
                  <a:t>Location: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𝑥</m:t>
                        </m:r>
                      </m:e>
                      <m:sub>
                        <m:r>
                          <a:rPr lang="en-US" sz="1500" i="1">
                            <a:latin typeface="Cambria Math" panose="02040503050406030204" pitchFamily="18" charset="0"/>
                          </a:rPr>
                          <m:t>𝑖</m:t>
                        </m:r>
                      </m:sub>
                    </m:sSub>
                  </m:oMath>
                </a14:m>
                <a:endParaRPr lang="en-US" sz="1500">
                  <a:cs typeface="Aparajita" panose="02020603050405020304" pitchFamily="18" charset="0"/>
                </a:endParaRPr>
              </a:p>
            </p:txBody>
          </p:sp>
        </mc:Choice>
        <mc:Fallback xmlns="">
          <p:sp>
            <p:nvSpPr>
              <p:cNvPr id="51" name="TextBox 50">
                <a:extLst>
                  <a:ext uri="{FF2B5EF4-FFF2-40B4-BE49-F238E27FC236}">
                    <a16:creationId xmlns:a16="http://schemas.microsoft.com/office/drawing/2014/main" id="{1C328ADE-268C-4814-752C-F65651D4C374}"/>
                  </a:ext>
                </a:extLst>
              </p:cNvPr>
              <p:cNvSpPr txBox="1">
                <a:spLocks noRot="1" noChangeAspect="1" noMove="1" noResize="1" noEditPoints="1" noAdjustHandles="1" noChangeArrowheads="1" noChangeShapeType="1" noTextEdit="1"/>
              </p:cNvSpPr>
              <p:nvPr/>
            </p:nvSpPr>
            <p:spPr>
              <a:xfrm>
                <a:off x="949283" y="3691140"/>
                <a:ext cx="976050" cy="404651"/>
              </a:xfrm>
              <a:prstGeom prst="rect">
                <a:avLst/>
              </a:prstGeom>
              <a:blipFill>
                <a:blip r:embed="rId11"/>
                <a:stretch>
                  <a:fillRect l="-2500" t="-4545" r="-6250" b="-9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3777D50-0390-DB00-A39C-598644897599}"/>
                  </a:ext>
                </a:extLst>
              </p:cNvPr>
              <p:cNvSpPr txBox="1"/>
              <p:nvPr/>
            </p:nvSpPr>
            <p:spPr>
              <a:xfrm>
                <a:off x="1473780" y="2763345"/>
                <a:ext cx="1139281" cy="597599"/>
              </a:xfrm>
              <a:prstGeom prst="rect">
                <a:avLst/>
              </a:prstGeom>
              <a:noFill/>
            </p:spPr>
            <p:txBody>
              <a:bodyPr wrap="square" rtlCol="0">
                <a:spAutoFit/>
              </a:bodyPr>
              <a:lstStyle/>
              <a:p>
                <a:r>
                  <a:rPr lang="en-US" sz="1500" dirty="0">
                    <a:cs typeface="Aparajita" panose="02020603050405020304" pitchFamily="18" charset="0"/>
                  </a:rPr>
                  <a:t>Facility: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𝑓</m:t>
                        </m:r>
                      </m:e>
                      <m:sub>
                        <m:r>
                          <a:rPr lang="en-US" sz="1500" i="1">
                            <a:latin typeface="Cambria Math" panose="02040503050406030204" pitchFamily="18" charset="0"/>
                          </a:rPr>
                          <m:t>𝑗</m:t>
                        </m:r>
                      </m:sub>
                    </m:sSub>
                  </m:oMath>
                </a14:m>
                <a:endParaRPr lang="en-US" sz="1500" dirty="0">
                  <a:cs typeface="Aparajita" panose="02020603050405020304" pitchFamily="18" charset="0"/>
                </a:endParaRPr>
              </a:p>
              <a:p>
                <a:r>
                  <a:rPr lang="en-US" sz="1500" dirty="0">
                    <a:cs typeface="Aparajita" panose="02020603050405020304" pitchFamily="18" charset="0"/>
                  </a:rPr>
                  <a:t>Location: </a:t>
                </a:r>
                <a14:m>
                  <m:oMath xmlns:m="http://schemas.openxmlformats.org/officeDocument/2006/math">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𝑗</m:t>
                        </m:r>
                      </m:sub>
                    </m:sSub>
                  </m:oMath>
                </a14:m>
                <a:endParaRPr lang="en-US" sz="1500" dirty="0">
                  <a:cs typeface="Aparajita" panose="02020603050405020304" pitchFamily="18" charset="0"/>
                </a:endParaRPr>
              </a:p>
            </p:txBody>
          </p:sp>
        </mc:Choice>
        <mc:Fallback xmlns="">
          <p:sp>
            <p:nvSpPr>
              <p:cNvPr id="52" name="TextBox 51">
                <a:extLst>
                  <a:ext uri="{FF2B5EF4-FFF2-40B4-BE49-F238E27FC236}">
                    <a16:creationId xmlns:a16="http://schemas.microsoft.com/office/drawing/2014/main" id="{53777D50-0390-DB00-A39C-598644897599}"/>
                  </a:ext>
                </a:extLst>
              </p:cNvPr>
              <p:cNvSpPr txBox="1">
                <a:spLocks noRot="1" noChangeAspect="1" noMove="1" noResize="1" noEditPoints="1" noAdjustHandles="1" noChangeArrowheads="1" noChangeShapeType="1" noTextEdit="1"/>
              </p:cNvSpPr>
              <p:nvPr/>
            </p:nvSpPr>
            <p:spPr>
              <a:xfrm>
                <a:off x="1473780" y="2763345"/>
                <a:ext cx="1139281" cy="597599"/>
              </a:xfrm>
              <a:prstGeom prst="rect">
                <a:avLst/>
              </a:prstGeom>
              <a:blipFill>
                <a:blip r:embed="rId12"/>
                <a:stretch>
                  <a:fillRect l="-2139" t="-2041" b="-38776"/>
                </a:stretch>
              </a:blipFill>
            </p:spPr>
            <p:txBody>
              <a:bodyPr/>
              <a:lstStyle/>
              <a:p>
                <a:r>
                  <a:rPr lang="en-US">
                    <a:noFill/>
                  </a:rPr>
                  <a:t> </a:t>
                </a:r>
              </a:p>
            </p:txBody>
          </p:sp>
        </mc:Fallback>
      </mc:AlternateContent>
      <p:sp>
        <p:nvSpPr>
          <p:cNvPr id="53" name="7-Point Star 56">
            <a:extLst>
              <a:ext uri="{FF2B5EF4-FFF2-40B4-BE49-F238E27FC236}">
                <a16:creationId xmlns:a16="http://schemas.microsoft.com/office/drawing/2014/main" id="{C7599F50-B9DC-25C5-52F5-AC828E896748}"/>
              </a:ext>
            </a:extLst>
          </p:cNvPr>
          <p:cNvSpPr/>
          <p:nvPr/>
        </p:nvSpPr>
        <p:spPr>
          <a:xfrm>
            <a:off x="1643742" y="2225175"/>
            <a:ext cx="217544" cy="191713"/>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7-Point Star 57">
            <a:extLst>
              <a:ext uri="{FF2B5EF4-FFF2-40B4-BE49-F238E27FC236}">
                <a16:creationId xmlns:a16="http://schemas.microsoft.com/office/drawing/2014/main" id="{0AC772F4-89DF-7435-BC17-CC7D3CF69CC1}"/>
              </a:ext>
            </a:extLst>
          </p:cNvPr>
          <p:cNvSpPr/>
          <p:nvPr/>
        </p:nvSpPr>
        <p:spPr>
          <a:xfrm>
            <a:off x="1318627" y="2215695"/>
            <a:ext cx="217544" cy="191713"/>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7-Point Star 58">
            <a:extLst>
              <a:ext uri="{FF2B5EF4-FFF2-40B4-BE49-F238E27FC236}">
                <a16:creationId xmlns:a16="http://schemas.microsoft.com/office/drawing/2014/main" id="{9E7FAB38-21CF-2429-6775-370F6D475FED}"/>
              </a:ext>
            </a:extLst>
          </p:cNvPr>
          <p:cNvSpPr/>
          <p:nvPr/>
        </p:nvSpPr>
        <p:spPr>
          <a:xfrm>
            <a:off x="992300" y="2215695"/>
            <a:ext cx="217544" cy="191713"/>
          </a:xfrm>
          <a:prstGeom prst="star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3DE7A76-9C73-861A-D056-07FA4CD1B632}"/>
                  </a:ext>
                </a:extLst>
              </p:cNvPr>
              <p:cNvSpPr txBox="1"/>
              <p:nvPr/>
            </p:nvSpPr>
            <p:spPr>
              <a:xfrm>
                <a:off x="3891153" y="2680482"/>
                <a:ext cx="44927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4000" i="1">
                          <a:latin typeface="Cambria Math" charset="0"/>
                          <a:ea typeface="Cambria Math" charset="0"/>
                          <a:cs typeface="Cambria Math" charset="0"/>
                        </a:rPr>
                        <m:t>Ω</m:t>
                      </m:r>
                    </m:oMath>
                  </m:oMathPara>
                </a14:m>
                <a:endParaRPr lang="en-US" sz="4000" dirty="0"/>
              </a:p>
            </p:txBody>
          </p:sp>
        </mc:Choice>
        <mc:Fallback xmlns="">
          <p:sp>
            <p:nvSpPr>
              <p:cNvPr id="56" name="TextBox 55">
                <a:extLst>
                  <a:ext uri="{FF2B5EF4-FFF2-40B4-BE49-F238E27FC236}">
                    <a16:creationId xmlns:a16="http://schemas.microsoft.com/office/drawing/2014/main" id="{63DE7A76-9C73-861A-D056-07FA4CD1B632}"/>
                  </a:ext>
                </a:extLst>
              </p:cNvPr>
              <p:cNvSpPr txBox="1">
                <a:spLocks noRot="1" noChangeAspect="1" noMove="1" noResize="1" noEditPoints="1" noAdjustHandles="1" noChangeArrowheads="1" noChangeShapeType="1" noTextEdit="1"/>
              </p:cNvSpPr>
              <p:nvPr/>
            </p:nvSpPr>
            <p:spPr>
              <a:xfrm>
                <a:off x="3891153" y="2680482"/>
                <a:ext cx="449270" cy="707886"/>
              </a:xfrm>
              <a:prstGeom prst="rect">
                <a:avLst/>
              </a:prstGeom>
              <a:blipFill>
                <a:blip r:embed="rId1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0E4ABCA-38C9-A0D0-9DF4-6F445D4E925D}"/>
              </a:ext>
            </a:extLst>
          </p:cNvPr>
          <p:cNvSpPr txBox="1"/>
          <p:nvPr/>
        </p:nvSpPr>
        <p:spPr>
          <a:xfrm>
            <a:off x="976459" y="1641899"/>
            <a:ext cx="1150928" cy="236046"/>
          </a:xfrm>
          <a:prstGeom prst="rect">
            <a:avLst/>
          </a:prstGeom>
          <a:noFill/>
        </p:spPr>
        <p:txBody>
          <a:bodyPr wrap="square" rtlCol="0">
            <a:spAutoFit/>
          </a:bodyPr>
          <a:lstStyle/>
          <a:p>
            <a:r>
              <a:rPr lang="en-US" sz="1500" dirty="0">
                <a:cs typeface="Aparajita" panose="02020603050405020304" pitchFamily="18" charset="0"/>
              </a:rPr>
              <a:t>‘M’ facilities</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C020B1D-276F-B200-14F6-C4DE21919A8D}"/>
                  </a:ext>
                </a:extLst>
              </p:cNvPr>
              <p:cNvSpPr txBox="1"/>
              <p:nvPr/>
            </p:nvSpPr>
            <p:spPr>
              <a:xfrm>
                <a:off x="3858073" y="1716871"/>
                <a:ext cx="72695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𝛿</m:t>
                      </m:r>
                    </m:oMath>
                  </m:oMathPara>
                </a14:m>
                <a:endParaRPr lang="en-US" sz="2400" dirty="0"/>
              </a:p>
            </p:txBody>
          </p:sp>
        </mc:Choice>
        <mc:Fallback xmlns="">
          <p:sp>
            <p:nvSpPr>
              <p:cNvPr id="58" name="TextBox 57">
                <a:extLst>
                  <a:ext uri="{FF2B5EF4-FFF2-40B4-BE49-F238E27FC236}">
                    <a16:creationId xmlns:a16="http://schemas.microsoft.com/office/drawing/2014/main" id="{9C020B1D-276F-B200-14F6-C4DE21919A8D}"/>
                  </a:ext>
                </a:extLst>
              </p:cNvPr>
              <p:cNvSpPr txBox="1">
                <a:spLocks noRot="1" noChangeAspect="1" noMove="1" noResize="1" noEditPoints="1" noAdjustHandles="1" noChangeArrowheads="1" noChangeShapeType="1" noTextEdit="1"/>
              </p:cNvSpPr>
              <p:nvPr/>
            </p:nvSpPr>
            <p:spPr>
              <a:xfrm>
                <a:off x="3858073" y="1716871"/>
                <a:ext cx="726952" cy="46166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37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Stagewise Viewpoint for para-SDM</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78759B-4CE5-F6C3-48EC-E46BB4291C24}"/>
                  </a:ext>
                </a:extLst>
              </p:cNvPr>
              <p:cNvSpPr txBox="1"/>
              <p:nvPr/>
            </p:nvSpPr>
            <p:spPr>
              <a:xfrm>
                <a:off x="8591875" y="1605042"/>
                <a:ext cx="4422589" cy="943848"/>
              </a:xfrm>
              <a:prstGeom prst="rect">
                <a:avLst/>
              </a:prstGeom>
              <a:noFill/>
            </p:spPr>
            <p:txBody>
              <a:bodyPr wrap="square" rtlCol="0">
                <a:spAutoFit/>
              </a:bodyPr>
              <a:lstStyle/>
              <a:p>
                <a:pPr>
                  <a:spcBef>
                    <a:spcPts val="400"/>
                  </a:spcBef>
                  <a:spcAft>
                    <a:spcPts val="400"/>
                  </a:spcAft>
                </a:pPr>
                <a:r>
                  <a:rPr lang="en-US" sz="1400" dirty="0">
                    <a:cs typeface="Aparajita" panose="02020603050405020304" pitchFamily="18" charset="0"/>
                  </a:rPr>
                  <a:t>Use </a:t>
                </a:r>
                <a:r>
                  <a:rPr lang="en-US" sz="1400" i="1" dirty="0">
                    <a:solidFill>
                      <a:srgbClr val="C00000"/>
                    </a:solidFill>
                    <a:cs typeface="Aparajita" panose="02020603050405020304" pitchFamily="18" charset="0"/>
                  </a:rPr>
                  <a:t>Law of Optimality</a:t>
                </a:r>
              </a:p>
              <a:p>
                <a:pPr marL="285750" indent="-285750">
                  <a:spcBef>
                    <a:spcPts val="400"/>
                  </a:spcBef>
                  <a:spcAft>
                    <a:spcPts val="400"/>
                  </a:spcAft>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r>
                          <a:rPr lang="en-US" sz="1400" i="1">
                            <a:latin typeface="Cambria Math" panose="02040503050406030204" pitchFamily="18" charset="0"/>
                          </a:rPr>
                          <m:t>+1</m:t>
                        </m:r>
                      </m:sub>
                    </m:sSub>
                  </m:oMath>
                </a14:m>
                <a:r>
                  <a:rPr lang="en-US" sz="1400" dirty="0">
                    <a:cs typeface="Aparajita" panose="02020603050405020304" pitchFamily="18" charset="0"/>
                  </a:rPr>
                  <a:t> depends </a:t>
                </a:r>
                <a:r>
                  <a:rPr lang="en-US" sz="1400" dirty="0">
                    <a:solidFill>
                      <a:srgbClr val="C00000"/>
                    </a:solidFill>
                    <a:cs typeface="Aparajita" panose="02020603050405020304" pitchFamily="18" charset="0"/>
                  </a:rPr>
                  <a:t>only</a:t>
                </a:r>
                <a:r>
                  <a:rPr lang="en-US" sz="1400" dirty="0">
                    <a:cs typeface="Aparajita" panose="02020603050405020304" pitchFamily="18" charset="0"/>
                  </a:rPr>
                  <a:t> on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sub>
                    </m:sSub>
                  </m:oMath>
                </a14:m>
                <a:r>
                  <a:rPr lang="en-US" sz="1400" dirty="0">
                    <a:cs typeface="Aparajita" panose="02020603050405020304" pitchFamily="18" charset="0"/>
                  </a:rPr>
                  <a:t>,</a:t>
                </a:r>
              </a:p>
              <a:p>
                <a:pPr marL="285750" indent="-285750">
                  <a:spcBef>
                    <a:spcPts val="400"/>
                  </a:spcBef>
                  <a:spcAft>
                    <a:spcPts val="400"/>
                  </a:spcAft>
                  <a:buFont typeface="Arial" panose="020B0604020202020204" pitchFamily="34" charset="0"/>
                  <a:buChar char="•"/>
                </a:pPr>
                <a:r>
                  <a:rPr lang="en-US" sz="1400" dirty="0">
                    <a:cs typeface="Aparajita" panose="02020603050405020304" pitchFamily="18" charset="0"/>
                  </a:rPr>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r>
                          <a:rPr lang="en-US" sz="1400" i="1">
                            <a:latin typeface="Cambria Math" panose="02040503050406030204" pitchFamily="18" charset="0"/>
                          </a:rPr>
                          <m:t>+1</m:t>
                        </m:r>
                      </m:sub>
                    </m:sSub>
                  </m:oMath>
                </a14:m>
                <a:r>
                  <a:rPr lang="en-US" sz="1400" dirty="0">
                    <a:cs typeface="Aparajita" panose="02020603050405020304" pitchFamily="18" charset="0"/>
                  </a:rPr>
                  <a:t> independent of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m:t>
                        </m:r>
                        <m:r>
                          <a:rPr lang="en-US" sz="1400" i="1">
                            <a:latin typeface="Cambria Math" panose="02040503050406030204" pitchFamily="18" charset="0"/>
                          </a:rPr>
                          <m:t>𝛾</m:t>
                        </m:r>
                      </m:e>
                      <m:sub>
                        <m:r>
                          <a:rPr lang="en-US" sz="1400" i="1">
                            <a:latin typeface="Cambria Math" panose="02040503050406030204" pitchFamily="18" charset="0"/>
                          </a:rPr>
                          <m:t>𝑘</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sub>
                    </m:sSub>
                    <m:r>
                      <a:rPr lang="en-US" sz="1400" i="1">
                        <a:latin typeface="Cambria Math" panose="02040503050406030204" pitchFamily="18" charset="0"/>
                      </a:rPr>
                      <m:t>)</m:t>
                    </m:r>
                  </m:oMath>
                </a14:m>
                <a:endParaRPr lang="en-US" sz="1400" dirty="0">
                  <a:cs typeface="Aparajita" panose="02020603050405020304" pitchFamily="18" charset="0"/>
                </a:endParaRPr>
              </a:p>
            </p:txBody>
          </p:sp>
        </mc:Choice>
        <mc:Fallback xmlns="">
          <p:sp>
            <p:nvSpPr>
              <p:cNvPr id="6" name="TextBox 5">
                <a:extLst>
                  <a:ext uri="{FF2B5EF4-FFF2-40B4-BE49-F238E27FC236}">
                    <a16:creationId xmlns:a16="http://schemas.microsoft.com/office/drawing/2014/main" id="{0A78759B-4CE5-F6C3-48EC-E46BB4291C24}"/>
                  </a:ext>
                </a:extLst>
              </p:cNvPr>
              <p:cNvSpPr txBox="1">
                <a:spLocks noRot="1" noChangeAspect="1" noMove="1" noResize="1" noEditPoints="1" noAdjustHandles="1" noChangeArrowheads="1" noChangeShapeType="1" noTextEdit="1"/>
              </p:cNvSpPr>
              <p:nvPr/>
            </p:nvSpPr>
            <p:spPr>
              <a:xfrm>
                <a:off x="8591875" y="1605042"/>
                <a:ext cx="4422589" cy="943848"/>
              </a:xfrm>
              <a:prstGeom prst="rect">
                <a:avLst/>
              </a:prstGeom>
              <a:blipFill>
                <a:blip r:embed="rId4"/>
                <a:stretch>
                  <a:fillRect l="-413" t="-64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2E790F-7243-27A6-9B23-2F1AFF82A987}"/>
                  </a:ext>
                </a:extLst>
              </p:cNvPr>
              <p:cNvSpPr txBox="1"/>
              <p:nvPr/>
            </p:nvSpPr>
            <p:spPr>
              <a:xfrm>
                <a:off x="4349625" y="2949888"/>
                <a:ext cx="4631949" cy="957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𝑖</m:t>
                          </m:r>
                          <m:r>
                            <a:rPr lang="en-US" sz="2000" i="1">
                              <a:latin typeface="Cambria Math" panose="02040503050406030204" pitchFamily="18" charset="0"/>
                            </a:rPr>
                            <m:t>𝛾</m:t>
                          </m:r>
                        </m:sub>
                      </m:sSub>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𝑀</m:t>
                          </m:r>
                          <m:r>
                            <a:rPr lang="en-US" sz="2000" i="1">
                              <a:latin typeface="Cambria Math" panose="02040503050406030204" pitchFamily="18" charset="0"/>
                            </a:rPr>
                            <m:t>−1</m:t>
                          </m:r>
                        </m:sup>
                        <m:e>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𝑘</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𝑘</m:t>
                              </m:r>
                            </m:sub>
                          </m:sSub>
                        </m:e>
                      </m:nary>
                      <m:r>
                        <a:rPr lang="en-US" sz="2000" i="1">
                          <a:latin typeface="Cambria Math" panose="02040503050406030204" pitchFamily="18" charset="0"/>
                        </a:rPr>
                        <m:t>)</m:t>
                      </m:r>
                    </m:oMath>
                  </m:oMathPara>
                </a14:m>
                <a:endParaRPr lang="en-US" sz="1600" dirty="0"/>
              </a:p>
            </p:txBody>
          </p:sp>
        </mc:Choice>
        <mc:Fallback xmlns="">
          <p:sp>
            <p:nvSpPr>
              <p:cNvPr id="7" name="TextBox 6">
                <a:extLst>
                  <a:ext uri="{FF2B5EF4-FFF2-40B4-BE49-F238E27FC236}">
                    <a16:creationId xmlns:a16="http://schemas.microsoft.com/office/drawing/2014/main" id="{742E790F-7243-27A6-9B23-2F1AFF82A987}"/>
                  </a:ext>
                </a:extLst>
              </p:cNvPr>
              <p:cNvSpPr txBox="1">
                <a:spLocks noRot="1" noChangeAspect="1" noMove="1" noResize="1" noEditPoints="1" noAdjustHandles="1" noChangeArrowheads="1" noChangeShapeType="1" noTextEdit="1"/>
              </p:cNvSpPr>
              <p:nvPr/>
            </p:nvSpPr>
            <p:spPr>
              <a:xfrm>
                <a:off x="4349625" y="2949888"/>
                <a:ext cx="4631949" cy="9578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D21017-69EA-378F-C0E8-0288366B0799}"/>
                  </a:ext>
                </a:extLst>
              </p:cNvPr>
              <p:cNvSpPr txBox="1"/>
              <p:nvPr/>
            </p:nvSpPr>
            <p:spPr>
              <a:xfrm>
                <a:off x="8591875" y="2946509"/>
                <a:ext cx="3612951" cy="630622"/>
              </a:xfrm>
              <a:prstGeom prst="rect">
                <a:avLst/>
              </a:prstGeom>
              <a:noFill/>
            </p:spPr>
            <p:txBody>
              <a:bodyPr wrap="square" rtlCol="0">
                <a:spAutoFit/>
              </a:bodyPr>
              <a:lstStyle/>
              <a:p>
                <a:pPr>
                  <a:spcBef>
                    <a:spcPts val="400"/>
                  </a:spcBef>
                  <a:spcAft>
                    <a:spcPts val="400"/>
                  </a:spcAft>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𝜂</m:t>
                        </m:r>
                      </m:e>
                      <m:sub>
                        <m:r>
                          <a:rPr lang="en-US" sz="1400" i="1">
                            <a:latin typeface="Cambria Math" panose="02040503050406030204" pitchFamily="18" charset="0"/>
                          </a:rPr>
                          <m:t>𝑘</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r>
                              <a:rPr lang="en-US" sz="1400" i="1">
                                <a:latin typeface="Cambria Math" panose="02040503050406030204" pitchFamily="18" charset="0"/>
                              </a:rPr>
                              <m:t>+1</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sub>
                        </m:sSub>
                      </m:e>
                    </m:d>
                    <m:r>
                      <a:rPr lang="en-US" sz="1400" i="1">
                        <a:latin typeface="Cambria Math" panose="02040503050406030204" pitchFamily="18" charset="0"/>
                      </a:rPr>
                      <m:t>=1</m:t>
                    </m:r>
                  </m:oMath>
                </a14:m>
                <a:r>
                  <a:rPr lang="en-US" sz="1400" dirty="0">
                    <a:cs typeface="Aparajita" panose="02020603050405020304" pitchFamily="18" charset="0"/>
                  </a:rPr>
                  <a:t> if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sub>
                    </m:sSub>
                  </m:oMath>
                </a14:m>
                <a:r>
                  <a:rPr lang="en-US" sz="1400" dirty="0">
                    <a:cs typeface="Aparajita" panose="02020603050405020304" pitchFamily="18" charset="0"/>
                  </a:rPr>
                  <a:t> to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𝛾</m:t>
                        </m:r>
                      </m:e>
                      <m:sub>
                        <m:r>
                          <a:rPr lang="en-US" sz="1400" i="1">
                            <a:latin typeface="Cambria Math" panose="02040503050406030204" pitchFamily="18" charset="0"/>
                          </a:rPr>
                          <m:t>𝑘</m:t>
                        </m:r>
                        <m:r>
                          <a:rPr lang="en-US" sz="1400" i="1">
                            <a:latin typeface="Cambria Math" panose="02040503050406030204" pitchFamily="18" charset="0"/>
                          </a:rPr>
                          <m:t>+1</m:t>
                        </m:r>
                      </m:sub>
                    </m:sSub>
                  </m:oMath>
                </a14:m>
                <a:r>
                  <a:rPr lang="en-US" sz="1400" dirty="0">
                    <a:cs typeface="Aparajita" panose="02020603050405020304" pitchFamily="18" charset="0"/>
                  </a:rPr>
                  <a:t>  </a:t>
                </a:r>
                <a14:m>
                  <m:oMath xmlns:m="http://schemas.openxmlformats.org/officeDocument/2006/math">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𝜂</m:t>
                                </m:r>
                              </m:e>
                              <m:sub>
                                <m:r>
                                  <a:rPr lang="en-US" sz="1400" i="1">
                                    <a:latin typeface="Cambria Math" panose="02040503050406030204" pitchFamily="18" charset="0"/>
                                  </a:rPr>
                                  <m:t>𝑘</m:t>
                                </m:r>
                              </m:sub>
                            </m:sSub>
                          </m:e>
                        </m:d>
                      </m:e>
                    </m:d>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𝒪</m:t>
                    </m:r>
                    <m:r>
                      <a:rPr lang="en-US" sz="1400" i="1">
                        <a:latin typeface="Cambria Math" panose="02040503050406030204" pitchFamily="18" charset="0"/>
                        <a:ea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𝑀</m:t>
                        </m:r>
                      </m:e>
                      <m:sup>
                        <m:r>
                          <a:rPr lang="en-US" sz="1400" i="1">
                            <a:latin typeface="Cambria Math" panose="02040503050406030204" pitchFamily="18" charset="0"/>
                            <a:ea typeface="Cambria Math" panose="02040503050406030204" pitchFamily="18" charset="0"/>
                          </a:rPr>
                          <m:t>3</m:t>
                        </m:r>
                      </m:sup>
                    </m:sSup>
                    <m:r>
                      <a:rPr lang="en-US" sz="1400" i="1">
                        <a:latin typeface="Cambria Math" panose="02040503050406030204" pitchFamily="18" charset="0"/>
                        <a:ea typeface="Cambria Math" panose="02040503050406030204" pitchFamily="18" charset="0"/>
                      </a:rPr>
                      <m:t>)</m:t>
                    </m:r>
                  </m:oMath>
                </a14:m>
                <a:endParaRPr lang="en-US" sz="1400" dirty="0">
                  <a:cs typeface="Aparajita" panose="02020603050405020304" pitchFamily="18" charset="0"/>
                </a:endParaRPr>
              </a:p>
              <a:p>
                <a:pPr marL="285750" indent="-285750">
                  <a:spcBef>
                    <a:spcPts val="400"/>
                  </a:spcBef>
                  <a:spcAft>
                    <a:spcPts val="400"/>
                  </a:spcAft>
                  <a:buFont typeface="Arial" panose="020B0604020202020204" pitchFamily="34" charset="0"/>
                  <a:buChar char="•"/>
                </a:pPr>
                <a:r>
                  <a:rPr lang="en-US" sz="1400" dirty="0">
                    <a:cs typeface="Aparajita" panose="02020603050405020304" pitchFamily="18" charset="0"/>
                  </a:rPr>
                  <a:t>Order </a:t>
                </a:r>
                <a:r>
                  <a:rPr lang="en-US" sz="1400" dirty="0">
                    <a:solidFill>
                      <a:srgbClr val="C00000"/>
                    </a:solidFill>
                    <a:cs typeface="Aparajita" panose="02020603050405020304" pitchFamily="18" charset="0"/>
                  </a:rPr>
                  <a:t>Polynomial</a:t>
                </a:r>
                <a:r>
                  <a:rPr lang="en-US" sz="1400" dirty="0">
                    <a:cs typeface="Aparajita" panose="02020603050405020304" pitchFamily="18" charset="0"/>
                  </a:rPr>
                  <a:t> decision variables</a:t>
                </a:r>
              </a:p>
            </p:txBody>
          </p:sp>
        </mc:Choice>
        <mc:Fallback xmlns="">
          <p:sp>
            <p:nvSpPr>
              <p:cNvPr id="8" name="TextBox 7">
                <a:extLst>
                  <a:ext uri="{FF2B5EF4-FFF2-40B4-BE49-F238E27FC236}">
                    <a16:creationId xmlns:a16="http://schemas.microsoft.com/office/drawing/2014/main" id="{23D21017-69EA-378F-C0E8-0288366B0799}"/>
                  </a:ext>
                </a:extLst>
              </p:cNvPr>
              <p:cNvSpPr txBox="1">
                <a:spLocks noRot="1" noChangeAspect="1" noMove="1" noResize="1" noEditPoints="1" noAdjustHandles="1" noChangeArrowheads="1" noChangeShapeType="1" noTextEdit="1"/>
              </p:cNvSpPr>
              <p:nvPr/>
            </p:nvSpPr>
            <p:spPr>
              <a:xfrm>
                <a:off x="8591875" y="2946509"/>
                <a:ext cx="3612951" cy="630622"/>
              </a:xfrm>
              <a:prstGeom prst="rect">
                <a:avLst/>
              </a:prstGeom>
              <a:blipFill>
                <a:blip r:embed="rId6"/>
                <a:stretch>
                  <a:fillRect l="-169" t="-962" b="-42308"/>
                </a:stretch>
              </a:blipFill>
            </p:spPr>
            <p:txBody>
              <a:bodyPr/>
              <a:lstStyle/>
              <a:p>
                <a:r>
                  <a:rPr lang="en-US">
                    <a:noFill/>
                  </a:rPr>
                  <a:t> </a:t>
                </a:r>
              </a:p>
            </p:txBody>
          </p:sp>
        </mc:Fallback>
      </mc:AlternateContent>
      <p:sp>
        <p:nvSpPr>
          <p:cNvPr id="19" name="Rounded Rectangle 66">
            <a:extLst>
              <a:ext uri="{FF2B5EF4-FFF2-40B4-BE49-F238E27FC236}">
                <a16:creationId xmlns:a16="http://schemas.microsoft.com/office/drawing/2014/main" id="{0741EFA7-E75F-2A60-3D61-E3E993C02BE8}"/>
              </a:ext>
            </a:extLst>
          </p:cNvPr>
          <p:cNvSpPr/>
          <p:nvPr/>
        </p:nvSpPr>
        <p:spPr>
          <a:xfrm>
            <a:off x="5242232" y="2949888"/>
            <a:ext cx="2796385" cy="957826"/>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C4B2CC4-0B36-C17F-047D-03F40AC6B790}"/>
              </a:ext>
            </a:extLst>
          </p:cNvPr>
          <p:cNvGrpSpPr/>
          <p:nvPr/>
        </p:nvGrpSpPr>
        <p:grpSpPr>
          <a:xfrm>
            <a:off x="5162104" y="1223993"/>
            <a:ext cx="3050497" cy="1571111"/>
            <a:chOff x="5722028" y="1070327"/>
            <a:chExt cx="3050497" cy="1571111"/>
          </a:xfrm>
        </p:grpSpPr>
        <p:grpSp>
          <p:nvGrpSpPr>
            <p:cNvPr id="21" name="Group 20">
              <a:extLst>
                <a:ext uri="{FF2B5EF4-FFF2-40B4-BE49-F238E27FC236}">
                  <a16:creationId xmlns:a16="http://schemas.microsoft.com/office/drawing/2014/main" id="{894A769F-F23D-9E90-0049-8EAA0E902CFD}"/>
                </a:ext>
              </a:extLst>
            </p:cNvPr>
            <p:cNvGrpSpPr/>
            <p:nvPr/>
          </p:nvGrpSpPr>
          <p:grpSpPr>
            <a:xfrm>
              <a:off x="5722028" y="1070327"/>
              <a:ext cx="2725638" cy="1571111"/>
              <a:chOff x="4528165" y="3524646"/>
              <a:chExt cx="2725638" cy="1571111"/>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66721E-B653-EECC-4769-6D7FCFD99CB8}"/>
                      </a:ext>
                    </a:extLst>
                  </p:cNvPr>
                  <p:cNvSpPr txBox="1"/>
                  <p:nvPr/>
                </p:nvSpPr>
                <p:spPr>
                  <a:xfrm>
                    <a:off x="4528165" y="4757203"/>
                    <a:ext cx="39828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sub>
                          </m:sSub>
                        </m:oMath>
                      </m:oMathPara>
                    </a14:m>
                    <a:endParaRPr lang="en-US" sz="1600"/>
                  </a:p>
                </p:txBody>
              </p:sp>
            </mc:Choice>
            <mc:Fallback xmlns="">
              <p:sp>
                <p:nvSpPr>
                  <p:cNvPr id="46" name="TextBox 45">
                    <a:extLst>
                      <a:ext uri="{FF2B5EF4-FFF2-40B4-BE49-F238E27FC236}">
                        <a16:creationId xmlns:a16="http://schemas.microsoft.com/office/drawing/2014/main" id="{CB95F656-E965-49C7-8C7B-502AE7FCBBD9}"/>
                      </a:ext>
                    </a:extLst>
                  </p:cNvPr>
                  <p:cNvSpPr txBox="1">
                    <a:spLocks noRot="1" noChangeAspect="1" noMove="1" noResize="1" noEditPoints="1" noAdjustHandles="1" noChangeArrowheads="1" noChangeShapeType="1" noTextEdit="1"/>
                  </p:cNvSpPr>
                  <p:nvPr/>
                </p:nvSpPr>
                <p:spPr>
                  <a:xfrm>
                    <a:off x="4528165" y="4757203"/>
                    <a:ext cx="398283"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4D0F20-0152-E8ED-84C6-198959DCD1FC}"/>
                      </a:ext>
                    </a:extLst>
                  </p:cNvPr>
                  <p:cNvSpPr txBox="1"/>
                  <p:nvPr/>
                </p:nvSpPr>
                <p:spPr>
                  <a:xfrm>
                    <a:off x="5010846" y="4255469"/>
                    <a:ext cx="39828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1</m:t>
                              </m:r>
                            </m:sub>
                          </m:sSub>
                        </m:oMath>
                      </m:oMathPara>
                    </a14:m>
                    <a:endParaRPr lang="en-US" sz="1600"/>
                  </a:p>
                </p:txBody>
              </p:sp>
            </mc:Choice>
            <mc:Fallback xmlns="">
              <p:sp>
                <p:nvSpPr>
                  <p:cNvPr id="47" name="TextBox 46">
                    <a:extLst>
                      <a:ext uri="{FF2B5EF4-FFF2-40B4-BE49-F238E27FC236}">
                        <a16:creationId xmlns:a16="http://schemas.microsoft.com/office/drawing/2014/main" id="{0FC54F7F-9AEC-4B0E-9F0C-ABF048D73A14}"/>
                      </a:ext>
                    </a:extLst>
                  </p:cNvPr>
                  <p:cNvSpPr txBox="1">
                    <a:spLocks noRot="1" noChangeAspect="1" noMove="1" noResize="1" noEditPoints="1" noAdjustHandles="1" noChangeArrowheads="1" noChangeShapeType="1" noTextEdit="1"/>
                  </p:cNvSpPr>
                  <p:nvPr/>
                </p:nvSpPr>
                <p:spPr>
                  <a:xfrm>
                    <a:off x="5010846" y="4255469"/>
                    <a:ext cx="398283" cy="338554"/>
                  </a:xfrm>
                  <a:prstGeom prst="rect">
                    <a:avLst/>
                  </a:prstGeom>
                  <a:blipFill>
                    <a:blip r:embed="rId8"/>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02EC331-059E-AFB3-BBA7-B0065B544C84}"/>
                      </a:ext>
                    </a:extLst>
                  </p:cNvPr>
                  <p:cNvSpPr txBox="1"/>
                  <p:nvPr/>
                </p:nvSpPr>
                <p:spPr>
                  <a:xfrm>
                    <a:off x="5791384" y="3749339"/>
                    <a:ext cx="39828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oMath>
                      </m:oMathPara>
                    </a14:m>
                    <a:endParaRPr lang="en-US" sz="1600"/>
                  </a:p>
                </p:txBody>
              </p:sp>
            </mc:Choice>
            <mc:Fallback xmlns="">
              <p:sp>
                <p:nvSpPr>
                  <p:cNvPr id="48" name="TextBox 47">
                    <a:extLst>
                      <a:ext uri="{FF2B5EF4-FFF2-40B4-BE49-F238E27FC236}">
                        <a16:creationId xmlns:a16="http://schemas.microsoft.com/office/drawing/2014/main" id="{A015579A-08EB-4040-8D0A-345F5C15B6CE}"/>
                      </a:ext>
                    </a:extLst>
                  </p:cNvPr>
                  <p:cNvSpPr txBox="1">
                    <a:spLocks noRot="1" noChangeAspect="1" noMove="1" noResize="1" noEditPoints="1" noAdjustHandles="1" noChangeArrowheads="1" noChangeShapeType="1" noTextEdit="1"/>
                  </p:cNvSpPr>
                  <p:nvPr/>
                </p:nvSpPr>
                <p:spPr>
                  <a:xfrm>
                    <a:off x="5791384" y="3749339"/>
                    <a:ext cx="398283" cy="338554"/>
                  </a:xfrm>
                  <a:prstGeom prst="rect">
                    <a:avLst/>
                  </a:prstGeom>
                  <a:blipFill>
                    <a:blip r:embed="rId9"/>
                    <a:stretch>
                      <a:fillRect r="-3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59F11DC-346F-7057-46D2-3C4E38E36F19}"/>
                      </a:ext>
                    </a:extLst>
                  </p:cNvPr>
                  <p:cNvSpPr txBox="1"/>
                  <p:nvPr/>
                </p:nvSpPr>
                <p:spPr>
                  <a:xfrm>
                    <a:off x="6480239" y="3574292"/>
                    <a:ext cx="39828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sub>
                          </m:sSub>
                        </m:oMath>
                      </m:oMathPara>
                    </a14:m>
                    <a:endParaRPr lang="en-US" sz="1600" dirty="0"/>
                  </a:p>
                </p:txBody>
              </p:sp>
            </mc:Choice>
            <mc:Fallback xmlns="">
              <p:sp>
                <p:nvSpPr>
                  <p:cNvPr id="49" name="TextBox 48">
                    <a:extLst>
                      <a:ext uri="{FF2B5EF4-FFF2-40B4-BE49-F238E27FC236}">
                        <a16:creationId xmlns:a16="http://schemas.microsoft.com/office/drawing/2014/main" id="{9EC5106D-C660-449C-90D9-17F7F0E35C5B}"/>
                      </a:ext>
                    </a:extLst>
                  </p:cNvPr>
                  <p:cNvSpPr txBox="1">
                    <a:spLocks noRot="1" noChangeAspect="1" noMove="1" noResize="1" noEditPoints="1" noAdjustHandles="1" noChangeArrowheads="1" noChangeShapeType="1" noTextEdit="1"/>
                  </p:cNvSpPr>
                  <p:nvPr/>
                </p:nvSpPr>
                <p:spPr>
                  <a:xfrm>
                    <a:off x="6480239" y="3574292"/>
                    <a:ext cx="398283" cy="338554"/>
                  </a:xfrm>
                  <a:prstGeom prst="rect">
                    <a:avLst/>
                  </a:prstGeom>
                  <a:blipFill>
                    <a:blip r:embed="rId10"/>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A5A60F4-B3F6-B92F-CB24-7C37C4108D40}"/>
                      </a:ext>
                    </a:extLst>
                  </p:cNvPr>
                  <p:cNvSpPr txBox="1"/>
                  <p:nvPr/>
                </p:nvSpPr>
                <p:spPr>
                  <a:xfrm>
                    <a:off x="6855520" y="3937575"/>
                    <a:ext cx="39828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oMath>
                      </m:oMathPara>
                    </a14:m>
                    <a:endParaRPr lang="en-US" sz="1600"/>
                  </a:p>
                </p:txBody>
              </p:sp>
            </mc:Choice>
            <mc:Fallback xmlns="">
              <p:sp>
                <p:nvSpPr>
                  <p:cNvPr id="50" name="TextBox 49">
                    <a:extLst>
                      <a:ext uri="{FF2B5EF4-FFF2-40B4-BE49-F238E27FC236}">
                        <a16:creationId xmlns:a16="http://schemas.microsoft.com/office/drawing/2014/main" id="{B30159D8-38B0-46A5-BCE2-A9ED61B14731}"/>
                      </a:ext>
                    </a:extLst>
                  </p:cNvPr>
                  <p:cNvSpPr txBox="1">
                    <a:spLocks noRot="1" noChangeAspect="1" noMove="1" noResize="1" noEditPoints="1" noAdjustHandles="1" noChangeArrowheads="1" noChangeShapeType="1" noTextEdit="1"/>
                  </p:cNvSpPr>
                  <p:nvPr/>
                </p:nvSpPr>
                <p:spPr>
                  <a:xfrm>
                    <a:off x="6855520" y="3937575"/>
                    <a:ext cx="398283" cy="338554"/>
                  </a:xfrm>
                  <a:prstGeom prst="rect">
                    <a:avLst/>
                  </a:prstGeom>
                  <a:blipFill>
                    <a:blip r:embed="rId11"/>
                    <a:stretch>
                      <a:fillRect r="-33846"/>
                    </a:stretch>
                  </a:blipFill>
                </p:spPr>
                <p:txBody>
                  <a:bodyPr/>
                  <a:lstStyle/>
                  <a:p>
                    <a:r>
                      <a:rPr lang="en-US">
                        <a:noFill/>
                      </a:rPr>
                      <a:t> </a:t>
                    </a:r>
                  </a:p>
                </p:txBody>
              </p:sp>
            </mc:Fallback>
          </mc:AlternateContent>
          <p:sp>
            <p:nvSpPr>
              <p:cNvPr id="28" name="Freeform: Shape 27">
                <a:extLst>
                  <a:ext uri="{FF2B5EF4-FFF2-40B4-BE49-F238E27FC236}">
                    <a16:creationId xmlns:a16="http://schemas.microsoft.com/office/drawing/2014/main" id="{91BF2424-8E0B-26D5-29DB-4FBD74F7E0F0}"/>
                  </a:ext>
                </a:extLst>
              </p:cNvPr>
              <p:cNvSpPr/>
              <p:nvPr/>
            </p:nvSpPr>
            <p:spPr>
              <a:xfrm>
                <a:off x="4740676" y="4536489"/>
                <a:ext cx="346229" cy="292963"/>
              </a:xfrm>
              <a:custGeom>
                <a:avLst/>
                <a:gdLst>
                  <a:gd name="connsiteX0" fmla="*/ 0 w 346229"/>
                  <a:gd name="connsiteY0" fmla="*/ 292963 h 292963"/>
                  <a:gd name="connsiteX1" fmla="*/ 44388 w 346229"/>
                  <a:gd name="connsiteY1" fmla="*/ 150921 h 292963"/>
                  <a:gd name="connsiteX2" fmla="*/ 124287 w 346229"/>
                  <a:gd name="connsiteY2" fmla="*/ 79899 h 292963"/>
                  <a:gd name="connsiteX3" fmla="*/ 346229 w 346229"/>
                  <a:gd name="connsiteY3" fmla="*/ 0 h 292963"/>
                </a:gdLst>
                <a:ahLst/>
                <a:cxnLst>
                  <a:cxn ang="0">
                    <a:pos x="connsiteX0" y="connsiteY0"/>
                  </a:cxn>
                  <a:cxn ang="0">
                    <a:pos x="connsiteX1" y="connsiteY1"/>
                  </a:cxn>
                  <a:cxn ang="0">
                    <a:pos x="connsiteX2" y="connsiteY2"/>
                  </a:cxn>
                  <a:cxn ang="0">
                    <a:pos x="connsiteX3" y="connsiteY3"/>
                  </a:cxn>
                </a:cxnLst>
                <a:rect l="l" t="t" r="r" b="b"/>
                <a:pathLst>
                  <a:path w="346229" h="292963">
                    <a:moveTo>
                      <a:pt x="0" y="292963"/>
                    </a:moveTo>
                    <a:cubicBezTo>
                      <a:pt x="11837" y="239697"/>
                      <a:pt x="23674" y="186432"/>
                      <a:pt x="44388" y="150921"/>
                    </a:cubicBezTo>
                    <a:cubicBezTo>
                      <a:pt x="65102" y="115410"/>
                      <a:pt x="73980" y="105052"/>
                      <a:pt x="124287" y="79899"/>
                    </a:cubicBezTo>
                    <a:cubicBezTo>
                      <a:pt x="174594" y="54745"/>
                      <a:pt x="260411" y="27372"/>
                      <a:pt x="3462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Shape 28">
                <a:extLst>
                  <a:ext uri="{FF2B5EF4-FFF2-40B4-BE49-F238E27FC236}">
                    <a16:creationId xmlns:a16="http://schemas.microsoft.com/office/drawing/2014/main" id="{21681CA9-146A-6FE2-C938-F2EEF87E2530}"/>
                  </a:ext>
                </a:extLst>
              </p:cNvPr>
              <p:cNvSpPr/>
              <p:nvPr/>
            </p:nvSpPr>
            <p:spPr>
              <a:xfrm rot="20048653">
                <a:off x="5273336" y="4100563"/>
                <a:ext cx="639192" cy="205462"/>
              </a:xfrm>
              <a:custGeom>
                <a:avLst/>
                <a:gdLst>
                  <a:gd name="connsiteX0" fmla="*/ 0 w 639192"/>
                  <a:gd name="connsiteY0" fmla="*/ 276129 h 330317"/>
                  <a:gd name="connsiteX1" fmla="*/ 346229 w 639192"/>
                  <a:gd name="connsiteY1" fmla="*/ 311640 h 330317"/>
                  <a:gd name="connsiteX2" fmla="*/ 399495 w 639192"/>
                  <a:gd name="connsiteY2" fmla="*/ 18677 h 330317"/>
                  <a:gd name="connsiteX3" fmla="*/ 639192 w 639192"/>
                  <a:gd name="connsiteY3" fmla="*/ 54188 h 330317"/>
                </a:gdLst>
                <a:ahLst/>
                <a:cxnLst>
                  <a:cxn ang="0">
                    <a:pos x="connsiteX0" y="connsiteY0"/>
                  </a:cxn>
                  <a:cxn ang="0">
                    <a:pos x="connsiteX1" y="connsiteY1"/>
                  </a:cxn>
                  <a:cxn ang="0">
                    <a:pos x="connsiteX2" y="connsiteY2"/>
                  </a:cxn>
                  <a:cxn ang="0">
                    <a:pos x="connsiteX3" y="connsiteY3"/>
                  </a:cxn>
                </a:cxnLst>
                <a:rect l="l" t="t" r="r" b="b"/>
                <a:pathLst>
                  <a:path w="639192" h="330317">
                    <a:moveTo>
                      <a:pt x="0" y="276129"/>
                    </a:moveTo>
                    <a:cubicBezTo>
                      <a:pt x="139823" y="315339"/>
                      <a:pt x="279647" y="354549"/>
                      <a:pt x="346229" y="311640"/>
                    </a:cubicBezTo>
                    <a:cubicBezTo>
                      <a:pt x="412812" y="268731"/>
                      <a:pt x="350668" y="61586"/>
                      <a:pt x="399495" y="18677"/>
                    </a:cubicBezTo>
                    <a:cubicBezTo>
                      <a:pt x="448322" y="-24232"/>
                      <a:pt x="543757" y="14978"/>
                      <a:pt x="639192" y="54188"/>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2E9706BF-EBB6-9F1A-67C6-7D2C5A017626}"/>
                  </a:ext>
                </a:extLst>
              </p:cNvPr>
              <p:cNvSpPr/>
              <p:nvPr/>
            </p:nvSpPr>
            <p:spPr>
              <a:xfrm rot="779435">
                <a:off x="6775619" y="3809141"/>
                <a:ext cx="353338" cy="242136"/>
              </a:xfrm>
              <a:custGeom>
                <a:avLst/>
                <a:gdLst>
                  <a:gd name="connsiteX0" fmla="*/ 0 w 390618"/>
                  <a:gd name="connsiteY0" fmla="*/ 8913 h 355142"/>
                  <a:gd name="connsiteX1" fmla="*/ 275208 w 390618"/>
                  <a:gd name="connsiteY1" fmla="*/ 44424 h 355142"/>
                  <a:gd name="connsiteX2" fmla="*/ 390618 w 390618"/>
                  <a:gd name="connsiteY2" fmla="*/ 355142 h 355142"/>
                </a:gdLst>
                <a:ahLst/>
                <a:cxnLst>
                  <a:cxn ang="0">
                    <a:pos x="connsiteX0" y="connsiteY0"/>
                  </a:cxn>
                  <a:cxn ang="0">
                    <a:pos x="connsiteX1" y="connsiteY1"/>
                  </a:cxn>
                  <a:cxn ang="0">
                    <a:pos x="connsiteX2" y="connsiteY2"/>
                  </a:cxn>
                </a:cxnLst>
                <a:rect l="l" t="t" r="r" b="b"/>
                <a:pathLst>
                  <a:path w="390618" h="355142">
                    <a:moveTo>
                      <a:pt x="0" y="8913"/>
                    </a:moveTo>
                    <a:cubicBezTo>
                      <a:pt x="105052" y="-2184"/>
                      <a:pt x="210105" y="-13281"/>
                      <a:pt x="275208" y="44424"/>
                    </a:cubicBezTo>
                    <a:cubicBezTo>
                      <a:pt x="340311" y="102129"/>
                      <a:pt x="365464" y="228635"/>
                      <a:pt x="390618" y="355142"/>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7EC82637-B64A-6C26-6250-17FEE73B9731}"/>
                  </a:ext>
                </a:extLst>
              </p:cNvPr>
              <p:cNvSpPr/>
              <p:nvPr/>
            </p:nvSpPr>
            <p:spPr>
              <a:xfrm>
                <a:off x="6125592" y="3774786"/>
                <a:ext cx="417251" cy="113633"/>
              </a:xfrm>
              <a:custGeom>
                <a:avLst/>
                <a:gdLst>
                  <a:gd name="connsiteX0" fmla="*/ 0 w 417251"/>
                  <a:gd name="connsiteY0" fmla="*/ 113633 h 113633"/>
                  <a:gd name="connsiteX1" fmla="*/ 230820 w 417251"/>
                  <a:gd name="connsiteY1" fmla="*/ 15979 h 113633"/>
                  <a:gd name="connsiteX2" fmla="*/ 417251 w 417251"/>
                  <a:gd name="connsiteY2" fmla="*/ 7101 h 113633"/>
                </a:gdLst>
                <a:ahLst/>
                <a:cxnLst>
                  <a:cxn ang="0">
                    <a:pos x="connsiteX0" y="connsiteY0"/>
                  </a:cxn>
                  <a:cxn ang="0">
                    <a:pos x="connsiteX1" y="connsiteY1"/>
                  </a:cxn>
                  <a:cxn ang="0">
                    <a:pos x="connsiteX2" y="connsiteY2"/>
                  </a:cxn>
                </a:cxnLst>
                <a:rect l="l" t="t" r="r" b="b"/>
                <a:pathLst>
                  <a:path w="417251" h="113633">
                    <a:moveTo>
                      <a:pt x="0" y="113633"/>
                    </a:moveTo>
                    <a:cubicBezTo>
                      <a:pt x="80639" y="73683"/>
                      <a:pt x="161278" y="33734"/>
                      <a:pt x="230820" y="15979"/>
                    </a:cubicBezTo>
                    <a:cubicBezTo>
                      <a:pt x="300362" y="-1776"/>
                      <a:pt x="375822" y="-4736"/>
                      <a:pt x="417251" y="710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FDC6DA40-3A85-A92B-3F45-0E13FE67B575}"/>
                  </a:ext>
                </a:extLst>
              </p:cNvPr>
              <p:cNvSpPr/>
              <p:nvPr/>
            </p:nvSpPr>
            <p:spPr>
              <a:xfrm rot="3750153">
                <a:off x="5689882" y="3830718"/>
                <a:ext cx="225734" cy="1222378"/>
              </a:xfrm>
              <a:prstGeom prst="rightBrace">
                <a:avLst>
                  <a:gd name="adj1" fmla="val 0"/>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Multiplication Sign 32">
                <a:extLst>
                  <a:ext uri="{FF2B5EF4-FFF2-40B4-BE49-F238E27FC236}">
                    <a16:creationId xmlns:a16="http://schemas.microsoft.com/office/drawing/2014/main" id="{DD9A743A-ED82-C829-B15E-4A7DA57BDF47}"/>
                  </a:ext>
                </a:extLst>
              </p:cNvPr>
              <p:cNvSpPr/>
              <p:nvPr/>
            </p:nvSpPr>
            <p:spPr>
              <a:xfrm>
                <a:off x="5925193" y="4359640"/>
                <a:ext cx="170663" cy="207749"/>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Shape 33">
                <a:extLst>
                  <a:ext uri="{FF2B5EF4-FFF2-40B4-BE49-F238E27FC236}">
                    <a16:creationId xmlns:a16="http://schemas.microsoft.com/office/drawing/2014/main" id="{0DED50F0-CE1F-57E8-9763-C8BA4D8A05F9}"/>
                  </a:ext>
                </a:extLst>
              </p:cNvPr>
              <p:cNvSpPr/>
              <p:nvPr/>
            </p:nvSpPr>
            <p:spPr>
              <a:xfrm rot="19198863">
                <a:off x="6642326" y="3524646"/>
                <a:ext cx="184340" cy="99291"/>
              </a:xfrm>
              <a:prstGeom prst="corne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a:extLst>
                <a:ext uri="{FF2B5EF4-FFF2-40B4-BE49-F238E27FC236}">
                  <a16:creationId xmlns:a16="http://schemas.microsoft.com/office/drawing/2014/main" id="{EE8FADC0-30C8-A424-22D0-E56941866736}"/>
                </a:ext>
              </a:extLst>
            </p:cNvPr>
            <p:cNvSpPr/>
            <p:nvPr/>
          </p:nvSpPr>
          <p:spPr>
            <a:xfrm>
              <a:off x="8305800" y="1800225"/>
              <a:ext cx="466725" cy="134101"/>
            </a:xfrm>
            <a:custGeom>
              <a:avLst/>
              <a:gdLst>
                <a:gd name="connsiteX0" fmla="*/ 0 w 466725"/>
                <a:gd name="connsiteY0" fmla="*/ 0 h 134101"/>
                <a:gd name="connsiteX1" fmla="*/ 85725 w 466725"/>
                <a:gd name="connsiteY1" fmla="*/ 133350 h 134101"/>
                <a:gd name="connsiteX2" fmla="*/ 314325 w 466725"/>
                <a:gd name="connsiteY2" fmla="*/ 57150 h 134101"/>
                <a:gd name="connsiteX3" fmla="*/ 466725 w 466725"/>
                <a:gd name="connsiteY3" fmla="*/ 123825 h 134101"/>
              </a:gdLst>
              <a:ahLst/>
              <a:cxnLst>
                <a:cxn ang="0">
                  <a:pos x="connsiteX0" y="connsiteY0"/>
                </a:cxn>
                <a:cxn ang="0">
                  <a:pos x="connsiteX1" y="connsiteY1"/>
                </a:cxn>
                <a:cxn ang="0">
                  <a:pos x="connsiteX2" y="connsiteY2"/>
                </a:cxn>
                <a:cxn ang="0">
                  <a:pos x="connsiteX3" y="connsiteY3"/>
                </a:cxn>
              </a:cxnLst>
              <a:rect l="l" t="t" r="r" b="b"/>
              <a:pathLst>
                <a:path w="466725" h="134101">
                  <a:moveTo>
                    <a:pt x="0" y="0"/>
                  </a:moveTo>
                  <a:cubicBezTo>
                    <a:pt x="16669" y="61912"/>
                    <a:pt x="33338" y="123825"/>
                    <a:pt x="85725" y="133350"/>
                  </a:cubicBezTo>
                  <a:cubicBezTo>
                    <a:pt x="138112" y="142875"/>
                    <a:pt x="250825" y="58737"/>
                    <a:pt x="314325" y="57150"/>
                  </a:cubicBezTo>
                  <a:cubicBezTo>
                    <a:pt x="377825" y="55563"/>
                    <a:pt x="422275" y="89694"/>
                    <a:pt x="466725" y="123825"/>
                  </a:cubicBezTo>
                </a:path>
              </a:pathLst>
            </a:cu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4110251-545F-57A5-EB22-418BC8136962}"/>
                  </a:ext>
                </a:extLst>
              </p:cNvPr>
              <p:cNvSpPr txBox="1"/>
              <p:nvPr/>
            </p:nvSpPr>
            <p:spPr>
              <a:xfrm>
                <a:off x="5118894" y="834389"/>
                <a:ext cx="2950332" cy="369332"/>
              </a:xfrm>
              <a:prstGeom prst="rect">
                <a:avLst/>
              </a:prstGeom>
              <a:noFill/>
            </p:spPr>
            <p:txBody>
              <a:bodyPr wrap="square" rtlCol="0">
                <a:spAutoFit/>
              </a:bodyPr>
              <a:lstStyle/>
              <a:p>
                <a:r>
                  <a:rPr lang="en-US" b="0" dirty="0"/>
                  <a:t>Path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𝑀</m:t>
                        </m:r>
                      </m:sub>
                    </m:sSub>
                  </m:oMath>
                </a14:m>
                <a:endParaRPr lang="en-US" b="0" dirty="0"/>
              </a:p>
            </p:txBody>
          </p:sp>
        </mc:Choice>
        <mc:Fallback xmlns="">
          <p:sp>
            <p:nvSpPr>
              <p:cNvPr id="35" name="TextBox 34">
                <a:extLst>
                  <a:ext uri="{FF2B5EF4-FFF2-40B4-BE49-F238E27FC236}">
                    <a16:creationId xmlns:a16="http://schemas.microsoft.com/office/drawing/2014/main" id="{04110251-545F-57A5-EB22-418BC8136962}"/>
                  </a:ext>
                </a:extLst>
              </p:cNvPr>
              <p:cNvSpPr txBox="1">
                <a:spLocks noRot="1" noChangeAspect="1" noMove="1" noResize="1" noEditPoints="1" noAdjustHandles="1" noChangeArrowheads="1" noChangeShapeType="1" noTextEdit="1"/>
              </p:cNvSpPr>
              <p:nvPr/>
            </p:nvSpPr>
            <p:spPr>
              <a:xfrm>
                <a:off x="5118894" y="834389"/>
                <a:ext cx="2950332" cy="369332"/>
              </a:xfrm>
              <a:prstGeom prst="rect">
                <a:avLst/>
              </a:prstGeom>
              <a:blipFill>
                <a:blip r:embed="rId12"/>
                <a:stretch>
                  <a:fillRect l="-620" t="-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86BF0E-BFD2-F041-CBA2-206BC18C386D}"/>
                  </a:ext>
                </a:extLst>
              </p:cNvPr>
              <p:cNvSpPr txBox="1"/>
              <p:nvPr/>
            </p:nvSpPr>
            <p:spPr>
              <a:xfrm>
                <a:off x="470383" y="4609964"/>
                <a:ext cx="6314946"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max</m:t>
                              </m:r>
                            </m:e>
                            <m:lim>
                              <m:r>
                                <a:rPr lang="en-US" sz="1600" i="1">
                                  <a:latin typeface="Cambria Math" panose="02040503050406030204" pitchFamily="18" charset="0"/>
                                  <a:ea typeface="Cambria Math" panose="02040503050406030204" pitchFamily="18" charset="0"/>
                                </a:rPr>
                                <m:t>𝒴</m:t>
                              </m:r>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𝑝</m:t>
                                  </m:r>
                                </m:e>
                                <m:sub>
                                  <m:r>
                                    <a:rPr lang="en-US" sz="1600" b="0" i="1" smtClean="0">
                                      <a:latin typeface="Cambria Math" panose="02040503050406030204" pitchFamily="18" charset="0"/>
                                      <a:ea typeface="Cambria Math" panose="02040503050406030204" pitchFamily="18" charset="0"/>
                                    </a:rPr>
                                    <m:t>𝑘</m:t>
                                  </m:r>
                                </m:sub>
                              </m:sSub>
                              <m:r>
                                <a:rPr lang="en-US" sz="1600" b="0" i="1" smtClean="0">
                                  <a:latin typeface="Cambria Math" panose="02040503050406030204" pitchFamily="18" charset="0"/>
                                  <a:ea typeface="Cambria Math" panose="02040503050406030204" pitchFamily="18" charset="0"/>
                                </a:rPr>
                                <m:t>}</m:t>
                              </m:r>
                            </m:lim>
                          </m:limLow>
                        </m:fName>
                        <m:e>
                          <m:r>
                            <a:rPr lang="en-US" sz="1600" b="0" i="1" smtClean="0">
                              <a:latin typeface="Cambria Math" panose="02040503050406030204" pitchFamily="18" charset="0"/>
                            </a:rPr>
                            <m:t>      </m:t>
                          </m:r>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𝑁</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𝜌</m:t>
                                  </m:r>
                                </m:e>
                                <m:sub>
                                  <m:r>
                                    <a:rPr lang="en-US" sz="1600" b="0" i="1" smtClean="0">
                                      <a:latin typeface="Cambria Math" panose="02040503050406030204" pitchFamily="18" charset="0"/>
                                    </a:rPr>
                                    <m:t>𝑖</m:t>
                                  </m:r>
                                </m:sub>
                              </m:sSub>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𝛾</m:t>
                                  </m:r>
                                  <m:r>
                                    <a:rPr lang="en-US" sz="1600" b="0" i="1" smtClean="0">
                                      <a:latin typeface="Cambria Math" panose="02040503050406030204" pitchFamily="18" charset="0"/>
                                    </a:rPr>
                                    <m:t>∈</m:t>
                                  </m:r>
                                  <m:r>
                                    <a:rPr lang="en-US" sz="1600" b="0" i="1" smtClean="0">
                                      <a:latin typeface="Cambria Math" panose="02040503050406030204" pitchFamily="18" charset="0"/>
                                    </a:rPr>
                                    <m:t>𝐺</m:t>
                                  </m:r>
                                </m:sub>
                                <m:sup/>
                                <m:e>
                                  <m:nary>
                                    <m:naryPr>
                                      <m:chr m:val="∏"/>
                                      <m:supHide m:val="on"/>
                                      <m:ctrlPr>
                                        <a:rPr lang="en-US" sz="1600" i="1">
                                          <a:latin typeface="Cambria Math" panose="02040503050406030204" pitchFamily="18" charset="0"/>
                                          <a:ea typeface="Cambria Math" panose="02040503050406030204" pitchFamily="18" charset="0"/>
                                          <a:cs typeface="Aparajita" panose="02020603050405020304" pitchFamily="18" charset="0"/>
                                        </a:rPr>
                                      </m:ctrlPr>
                                    </m:naryPr>
                                    <m:sub>
                                      <m:r>
                                        <a:rPr lang="en-US" sz="1600" i="1">
                                          <a:latin typeface="Cambria Math" panose="02040503050406030204" pitchFamily="18" charset="0"/>
                                          <a:ea typeface="Cambria Math" panose="02040503050406030204" pitchFamily="18" charset="0"/>
                                          <a:cs typeface="Aparajita" panose="02020603050405020304" pitchFamily="18" charset="0"/>
                                        </a:rPr>
                                        <m:t>𝑘</m:t>
                                      </m:r>
                                    </m:sub>
                                    <m:sup/>
                                    <m:e>
                                      <m:sSub>
                                        <m:sSubPr>
                                          <m:ctrlPr>
                                            <a:rPr lang="en-US" sz="1600" i="1" dirty="0" smtClean="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𝑝</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+1</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r>
                                        <m:rPr>
                                          <m:nor/>
                                        </m:rPr>
                                        <a:rPr lang="en-US" sz="1600" dirty="0">
                                          <a:latin typeface="Cambria Math" panose="02040503050406030204" pitchFamily="18" charset="0"/>
                                          <a:ea typeface="Cambria Math" panose="02040503050406030204" pitchFamily="18" charset="0"/>
                                          <a:cs typeface="Aparajita" panose="02020603050405020304" pitchFamily="18" charset="0"/>
                                        </a:rPr>
                                        <m:t> </m:t>
                                      </m:r>
                                    </m:e>
                                  </m:nary>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nary>
                                        <m:naryPr>
                                          <m:chr m:val="∏"/>
                                          <m:supHide m:val="on"/>
                                          <m:ctrlPr>
                                            <a:rPr lang="en-US" sz="1600" i="1" smtClean="0">
                                              <a:latin typeface="Cambria Math" panose="02040503050406030204" pitchFamily="18" charset="0"/>
                                              <a:ea typeface="Cambria Math" panose="02040503050406030204" pitchFamily="18" charset="0"/>
                                              <a:cs typeface="Aparajita" panose="02020603050405020304" pitchFamily="18" charset="0"/>
                                            </a:rPr>
                                          </m:ctrlPr>
                                        </m:naryPr>
                                        <m:sub>
                                          <m:r>
                                            <a:rPr lang="en-US" sz="1600" i="1">
                                              <a:latin typeface="Cambria Math" panose="02040503050406030204" pitchFamily="18" charset="0"/>
                                              <a:ea typeface="Cambria Math" panose="02040503050406030204" pitchFamily="18" charset="0"/>
                                              <a:cs typeface="Aparajita" panose="02020603050405020304" pitchFamily="18" charset="0"/>
                                            </a:rPr>
                                            <m:t>𝑘</m:t>
                                          </m:r>
                                        </m:sub>
                                        <m:sup/>
                                        <m:e>
                                          <m:sSub>
                                            <m:sSubPr>
                                              <m:ctrlPr>
                                                <a:rPr lang="en-US" sz="1600" i="1" dirty="0" smtClean="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𝑝</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+1</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smtClean="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r>
                                            <m:rPr>
                                              <m:nor/>
                                            </m:rPr>
                                            <a:rPr lang="en-US" sz="1600"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 </m:t>
                                          </m:r>
                                        </m:e>
                                      </m:nary>
                                    </m:e>
                                  </m:func>
                                </m:e>
                              </m:nary>
                            </m:e>
                          </m:nary>
                        </m:e>
                      </m:func>
                    </m:oMath>
                  </m:oMathPara>
                </a14:m>
                <a:endParaRPr lang="en-US" sz="1600" dirty="0"/>
              </a:p>
            </p:txBody>
          </p:sp>
        </mc:Choice>
        <mc:Fallback xmlns="">
          <p:sp>
            <p:nvSpPr>
              <p:cNvPr id="36" name="TextBox 35">
                <a:extLst>
                  <a:ext uri="{FF2B5EF4-FFF2-40B4-BE49-F238E27FC236}">
                    <a16:creationId xmlns:a16="http://schemas.microsoft.com/office/drawing/2014/main" id="{C786BF0E-BFD2-F041-CBA2-206BC18C386D}"/>
                  </a:ext>
                </a:extLst>
              </p:cNvPr>
              <p:cNvSpPr txBox="1">
                <a:spLocks noRot="1" noChangeAspect="1" noMove="1" noResize="1" noEditPoints="1" noAdjustHandles="1" noChangeArrowheads="1" noChangeShapeType="1" noTextEdit="1"/>
              </p:cNvSpPr>
              <p:nvPr/>
            </p:nvSpPr>
            <p:spPr>
              <a:xfrm>
                <a:off x="470383" y="4609964"/>
                <a:ext cx="6314946" cy="81233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79E9E1C-6C8B-9C15-2176-8D92A383BB9D}"/>
                  </a:ext>
                </a:extLst>
              </p:cNvPr>
              <p:cNvSpPr txBox="1"/>
              <p:nvPr/>
            </p:nvSpPr>
            <p:spPr>
              <a:xfrm>
                <a:off x="992746" y="5564701"/>
                <a:ext cx="5270219" cy="812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b>
                            <m:sSubPr>
                              <m:ctrlPr>
                                <a:rPr lang="en-US" sz="1600" i="1">
                                  <a:latin typeface="Cambria Math" panose="02040503050406030204" pitchFamily="18" charset="0"/>
                                </a:rPr>
                              </m:ctrlPr>
                            </m:sSubPr>
                            <m:e>
                              <m:r>
                                <a:rPr lang="en-US" sz="1600" i="1">
                                  <a:latin typeface="Cambria Math" panose="02040503050406030204" pitchFamily="18" charset="0"/>
                                </a:rPr>
                                <m:t>𝜌</m:t>
                              </m:r>
                            </m:e>
                            <m:sub>
                              <m:r>
                                <a:rPr lang="en-US" sz="1600" i="1">
                                  <a:latin typeface="Cambria Math" panose="02040503050406030204" pitchFamily="18" charset="0"/>
                                </a:rPr>
                                <m:t>𝑖</m:t>
                              </m:r>
                            </m:sub>
                          </m:sSub>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𝛾</m:t>
                              </m:r>
                              <m:r>
                                <a:rPr lang="en-US" sz="1600" i="1">
                                  <a:latin typeface="Cambria Math" panose="02040503050406030204" pitchFamily="18" charset="0"/>
                                </a:rPr>
                                <m:t>∈</m:t>
                              </m:r>
                              <m:r>
                                <a:rPr lang="en-US" sz="1600" i="1">
                                  <a:latin typeface="Cambria Math" panose="02040503050406030204" pitchFamily="18" charset="0"/>
                                </a:rPr>
                                <m:t>𝐺</m:t>
                              </m:r>
                            </m:sub>
                            <m:sup/>
                            <m:e>
                              <m:nary>
                                <m:naryPr>
                                  <m:chr m:val="∏"/>
                                  <m:supHide m:val="on"/>
                                  <m:ctrlPr>
                                    <a:rPr lang="en-US" sz="1600" i="1">
                                      <a:latin typeface="Cambria Math" panose="02040503050406030204" pitchFamily="18" charset="0"/>
                                      <a:ea typeface="Cambria Math" panose="02040503050406030204" pitchFamily="18" charset="0"/>
                                      <a:cs typeface="Aparajita" panose="02020603050405020304" pitchFamily="18" charset="0"/>
                                    </a:rPr>
                                  </m:ctrlPr>
                                </m:naryPr>
                                <m:sub>
                                  <m:r>
                                    <a:rPr lang="en-US" sz="1600" i="1">
                                      <a:latin typeface="Cambria Math" panose="02040503050406030204" pitchFamily="18" charset="0"/>
                                      <a:ea typeface="Cambria Math" panose="02040503050406030204" pitchFamily="18" charset="0"/>
                                      <a:cs typeface="Aparajita" panose="02020603050405020304" pitchFamily="18" charset="0"/>
                                    </a:rPr>
                                    <m:t>𝑘</m:t>
                                  </m:r>
                                </m:sub>
                                <m:sup/>
                                <m:e>
                                  <m:sSub>
                                    <m:sSubPr>
                                      <m:ctrlPr>
                                        <a:rPr lang="en-US" sz="1600" i="1" dirty="0" smtClean="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𝑝</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+1</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sSub>
                                    <m:sSubPr>
                                      <m:ctrlP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ctrlPr>
                                    </m:sSubPr>
                                    <m:e>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𝛾</m:t>
                                      </m:r>
                                    </m:e>
                                    <m: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𝑘</m:t>
                                      </m:r>
                                    </m:sub>
                                  </m:sSub>
                                  <m:r>
                                    <a:rPr lang="en-US" sz="1600" i="1" dirty="0">
                                      <a:solidFill>
                                        <a:srgbClr val="C00000"/>
                                      </a:solidFill>
                                      <a:latin typeface="Cambria Math" panose="02040503050406030204" pitchFamily="18" charset="0"/>
                                      <a:ea typeface="Cambria Math" panose="02040503050406030204" pitchFamily="18" charset="0"/>
                                      <a:cs typeface="Aparajita" panose="02020603050405020304" pitchFamily="18" charset="0"/>
                                    </a:rPr>
                                    <m:t>)</m:t>
                                  </m:r>
                                </m:e>
                              </m:nary>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m:t>
                              </m:r>
                            </m:e>
                          </m:nary>
                        </m:e>
                      </m:nary>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m:oMathPara>
                </a14:m>
                <a:endParaRPr lang="en-US" sz="1600" dirty="0"/>
              </a:p>
            </p:txBody>
          </p:sp>
        </mc:Choice>
        <mc:Fallback xmlns="">
          <p:sp>
            <p:nvSpPr>
              <p:cNvPr id="37" name="TextBox 36">
                <a:extLst>
                  <a:ext uri="{FF2B5EF4-FFF2-40B4-BE49-F238E27FC236}">
                    <a16:creationId xmlns:a16="http://schemas.microsoft.com/office/drawing/2014/main" id="{779E9E1C-6C8B-9C15-2176-8D92A383BB9D}"/>
                  </a:ext>
                </a:extLst>
              </p:cNvPr>
              <p:cNvSpPr txBox="1">
                <a:spLocks noRot="1" noChangeAspect="1" noMove="1" noResize="1" noEditPoints="1" noAdjustHandles="1" noChangeArrowheads="1" noChangeShapeType="1" noTextEdit="1"/>
              </p:cNvSpPr>
              <p:nvPr/>
            </p:nvSpPr>
            <p:spPr>
              <a:xfrm>
                <a:off x="992746" y="5564701"/>
                <a:ext cx="5270219" cy="812338"/>
              </a:xfrm>
              <a:prstGeom prst="rect">
                <a:avLst/>
              </a:prstGeom>
              <a:blipFill>
                <a:blip r:embed="rId1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4C7875C-54B6-C349-BD3F-CBD5F05FEB27}"/>
              </a:ext>
            </a:extLst>
          </p:cNvPr>
          <p:cNvSpPr txBox="1"/>
          <p:nvPr/>
        </p:nvSpPr>
        <p:spPr>
          <a:xfrm>
            <a:off x="541284" y="5786033"/>
            <a:ext cx="1306285" cy="338554"/>
          </a:xfrm>
          <a:prstGeom prst="rect">
            <a:avLst/>
          </a:prstGeom>
          <a:noFill/>
        </p:spPr>
        <p:txBody>
          <a:bodyPr wrap="square" rtlCol="0">
            <a:spAutoFit/>
          </a:bodyPr>
          <a:lstStyle/>
          <a:p>
            <a:r>
              <a:rPr lang="en-US" sz="1600">
                <a:latin typeface="Cambria Math" panose="02040503050406030204" pitchFamily="18" charset="0"/>
                <a:ea typeface="Cambria Math" panose="02040503050406030204" pitchFamily="18" charset="0"/>
                <a:cs typeface="Aparajita" panose="02020603050405020304" pitchFamily="18" charset="0"/>
              </a:rPr>
              <a:t>subject to</a:t>
            </a:r>
          </a:p>
        </p:txBody>
      </p:sp>
      <p:sp>
        <p:nvSpPr>
          <p:cNvPr id="39" name="TextBox 38">
            <a:extLst>
              <a:ext uri="{FF2B5EF4-FFF2-40B4-BE49-F238E27FC236}">
                <a16:creationId xmlns:a16="http://schemas.microsoft.com/office/drawing/2014/main" id="{4FB6E052-1822-D05D-A1FC-7584EA56C032}"/>
              </a:ext>
            </a:extLst>
          </p:cNvPr>
          <p:cNvSpPr txBox="1"/>
          <p:nvPr/>
        </p:nvSpPr>
        <p:spPr>
          <a:xfrm>
            <a:off x="7030944" y="4560315"/>
            <a:ext cx="5148924" cy="415498"/>
          </a:xfrm>
          <a:prstGeom prst="rect">
            <a:avLst/>
          </a:prstGeom>
          <a:noFill/>
        </p:spPr>
        <p:txBody>
          <a:bodyPr wrap="square" rtlCol="0">
            <a:spAutoFit/>
          </a:bodyPr>
          <a:lstStyle/>
          <a:p>
            <a:r>
              <a:rPr lang="en-US" sz="2000" dirty="0">
                <a:solidFill>
                  <a:srgbClr val="C00000"/>
                </a:solidFill>
                <a:latin typeface="Aparajita" panose="02020603050405020304" pitchFamily="18" charset="0"/>
                <a:cs typeface="Aparajita" panose="02020603050405020304" pitchFamily="18" charset="0"/>
              </a:rPr>
              <a:t>Solution is Gibbs’ distribution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C3575C5-5BF9-9115-A4EE-9379F6BAE5C9}"/>
                  </a:ext>
                </a:extLst>
              </p:cNvPr>
              <p:cNvSpPr txBox="1"/>
              <p:nvPr/>
            </p:nvSpPr>
            <p:spPr>
              <a:xfrm>
                <a:off x="7030944" y="5917703"/>
                <a:ext cx="6314946" cy="415498"/>
              </a:xfrm>
              <a:prstGeom prst="rect">
                <a:avLst/>
              </a:prstGeom>
              <a:noFill/>
            </p:spPr>
            <p:txBody>
              <a:bodyPr wrap="square" rtlCol="0">
                <a:spAutoFit/>
              </a:bodyPr>
              <a:lstStyle/>
              <a:p>
                <a:r>
                  <a:rPr lang="en-US" sz="2000" dirty="0">
                    <a:solidFill>
                      <a:srgbClr val="C00000"/>
                    </a:solidFill>
                    <a:latin typeface="Aparajita" panose="02020603050405020304" pitchFamily="18" charset="0"/>
                    <a:cs typeface="Aparajita" panose="02020603050405020304" pitchFamily="18" charset="0"/>
                  </a:rPr>
                  <a:t>Facility Locations</a:t>
                </a:r>
                <a:r>
                  <a:rPr lang="en-US" sz="2000" dirty="0">
                    <a:latin typeface="Aparajita" panose="02020603050405020304" pitchFamily="18" charset="0"/>
                    <a:cs typeface="Aparajita" panose="020206030504050203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𝒴</m:t>
                    </m:r>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𝐴</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𝐵</m:t>
                            </m:r>
                          </m:e>
                        </m:d>
                      </m:e>
                      <m:sup>
                        <m:r>
                          <a:rPr lang="en-US" sz="1600" i="1">
                            <a:latin typeface="Cambria Math" panose="02040503050406030204" pitchFamily="18" charset="0"/>
                            <a:ea typeface="Cambria Math" panose="02040503050406030204" pitchFamily="18" charset="0"/>
                          </a:rPr>
                          <m:t>−1</m:t>
                        </m:r>
                      </m:sup>
                    </m:sSup>
                    <m:r>
                      <a:rPr lang="en-US" sz="1600" i="1">
                        <a:latin typeface="Cambria Math" panose="02040503050406030204" pitchFamily="18" charset="0"/>
                        <a:ea typeface="Cambria Math" panose="02040503050406030204" pitchFamily="18" charset="0"/>
                      </a:rPr>
                      <m:t>(</m:t>
                    </m:r>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𝑋</m:t>
                        </m:r>
                      </m:e>
                    </m:acc>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r>
                      <a:rPr lang="en-US" sz="1600" i="1">
                        <a:latin typeface="Cambria Math" panose="02040503050406030204" pitchFamily="18" charset="0"/>
                        <a:ea typeface="Cambria Math" panose="02040503050406030204" pitchFamily="18" charset="0"/>
                      </a:rPr>
                      <m:t>)</m:t>
                    </m:r>
                  </m:oMath>
                </a14:m>
                <a:endParaRPr lang="en-US" sz="1600" dirty="0"/>
              </a:p>
            </p:txBody>
          </p:sp>
        </mc:Choice>
        <mc:Fallback xmlns="">
          <p:sp>
            <p:nvSpPr>
              <p:cNvPr id="40" name="TextBox 39">
                <a:extLst>
                  <a:ext uri="{FF2B5EF4-FFF2-40B4-BE49-F238E27FC236}">
                    <a16:creationId xmlns:a16="http://schemas.microsoft.com/office/drawing/2014/main" id="{FC3575C5-5BF9-9115-A4EE-9379F6BAE5C9}"/>
                  </a:ext>
                </a:extLst>
              </p:cNvPr>
              <p:cNvSpPr txBox="1">
                <a:spLocks noRot="1" noChangeAspect="1" noMove="1" noResize="1" noEditPoints="1" noAdjustHandles="1" noChangeArrowheads="1" noChangeShapeType="1" noTextEdit="1"/>
              </p:cNvSpPr>
              <p:nvPr/>
            </p:nvSpPr>
            <p:spPr>
              <a:xfrm>
                <a:off x="7030944" y="5917703"/>
                <a:ext cx="6314946" cy="415498"/>
              </a:xfrm>
              <a:prstGeom prst="rect">
                <a:avLst/>
              </a:prstGeom>
              <a:blipFill>
                <a:blip r:embed="rId15"/>
                <a:stretch>
                  <a:fillRect l="-965" t="-8824" b="-22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2EF3CF6-5489-B11C-D2BF-ABF3F165DC41}"/>
                  </a:ext>
                </a:extLst>
              </p:cNvPr>
              <p:cNvSpPr txBox="1"/>
              <p:nvPr/>
            </p:nvSpPr>
            <p:spPr>
              <a:xfrm>
                <a:off x="7038918" y="4862924"/>
                <a:ext cx="4956531" cy="8980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𝛽</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𝑘</m:t>
                              </m:r>
                            </m:sub>
                          </m:sSub>
                        </m:sup>
                      </m:sSup>
                      <m:f>
                        <m:fPr>
                          <m:ctrlPr>
                            <a:rPr lang="en-US" sz="1600" b="0" i="1" smtClean="0">
                              <a:latin typeface="Cambria Math" panose="02040503050406030204" pitchFamily="18" charset="0"/>
                            </a:rPr>
                          </m:ctrlPr>
                        </m:fPr>
                        <m:num>
                          <m:nary>
                            <m:naryPr>
                              <m:chr m:val="∑"/>
                              <m:supHide m:val="on"/>
                              <m:ctrlPr>
                                <a:rPr lang="en-US" sz="1600" b="0" i="1" smtClean="0">
                                  <a:latin typeface="Cambria Math" panose="02040503050406030204" pitchFamily="18" charset="0"/>
                                </a:rPr>
                              </m:ctrlPr>
                            </m:naryPr>
                            <m:sub>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𝛾</m:t>
                                  </m:r>
                                </m:e>
                                <m:sub>
                                  <m:r>
                                    <a:rPr lang="en-US" sz="1600" b="0" i="1" smtClean="0">
                                      <a:latin typeface="Cambria Math" panose="02040503050406030204" pitchFamily="18" charset="0"/>
                                    </a:rPr>
                                    <m:t>𝑘</m:t>
                                  </m:r>
                                  <m:r>
                                    <a:rPr lang="en-US" sz="1600" b="0" i="1" smtClean="0">
                                      <a:latin typeface="Cambria Math" panose="02040503050406030204" pitchFamily="18" charset="0"/>
                                    </a:rPr>
                                    <m:t>+2</m:t>
                                  </m:r>
                                </m:sub>
                                <m:sup>
                                  <m:r>
                                    <a:rPr lang="en-US" sz="1600" b="0" i="1" smtClean="0">
                                      <a:latin typeface="Cambria Math" panose="02040503050406030204" pitchFamily="18" charset="0"/>
                                    </a:rPr>
                                    <m:t>𝑀</m:t>
                                  </m:r>
                                </m:sup>
                              </m:sSubSup>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𝛽</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+1</m:t>
                                      </m:r>
                                    </m:sub>
                                    <m:sup>
                                      <m:r>
                                        <a:rPr lang="en-US" sz="1600" b="0" i="1" smtClean="0">
                                          <a:latin typeface="Cambria Math" panose="02040503050406030204" pitchFamily="18" charset="0"/>
                                        </a:rPr>
                                        <m:t>𝑀</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e>
                                  </m:nary>
                                </m:sup>
                              </m:sSup>
                            </m:e>
                          </m:nary>
                        </m:num>
                        <m:den>
                          <m:nary>
                            <m:naryPr>
                              <m:chr m:val="∑"/>
                              <m:supHide m:val="on"/>
                              <m:ctrlPr>
                                <a:rPr lang="en-US" sz="1600" i="1">
                                  <a:latin typeface="Cambria Math" panose="02040503050406030204" pitchFamily="18" charset="0"/>
                                </a:rPr>
                              </m:ctrlPr>
                            </m:naryPr>
                            <m:sub>
                              <m:sSubSup>
                                <m:sSubSupPr>
                                  <m:ctrlPr>
                                    <a:rPr lang="en-US" sz="1600" i="1">
                                      <a:latin typeface="Cambria Math" panose="02040503050406030204" pitchFamily="18" charset="0"/>
                                    </a:rPr>
                                  </m:ctrlPr>
                                </m:sSubSupPr>
                                <m:e>
                                  <m:r>
                                    <a:rPr lang="en-US" sz="1600" i="1">
                                      <a:latin typeface="Cambria Math" panose="02040503050406030204" pitchFamily="18" charset="0"/>
                                    </a:rPr>
                                    <m:t>𝛾</m:t>
                                  </m:r>
                                </m:e>
                                <m:sub>
                                  <m:r>
                                    <a:rPr lang="en-US" sz="1600" i="1">
                                      <a:latin typeface="Cambria Math" panose="02040503050406030204" pitchFamily="18" charset="0"/>
                                    </a:rPr>
                                    <m:t>𝑘</m:t>
                                  </m:r>
                                  <m:r>
                                    <a:rPr lang="en-US" sz="1600" b="0" i="1" smtClean="0">
                                      <a:latin typeface="Cambria Math" panose="02040503050406030204" pitchFamily="18" charset="0"/>
                                    </a:rPr>
                                    <m:t>+1</m:t>
                                  </m:r>
                                </m:sub>
                                <m:sup>
                                  <m:r>
                                    <a:rPr lang="en-US" sz="1600" i="1">
                                      <a:latin typeface="Cambria Math" panose="02040503050406030204" pitchFamily="18" charset="0"/>
                                    </a:rPr>
                                    <m:t>𝑀</m:t>
                                  </m:r>
                                </m:sup>
                              </m:sSubSup>
                            </m:sub>
                            <m:sup/>
                            <m:e>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𝛽</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𝑘</m:t>
                                      </m:r>
                                    </m:sub>
                                    <m:sup>
                                      <m:r>
                                        <a:rPr lang="en-US" sz="1600" i="1">
                                          <a:latin typeface="Cambria Math" panose="02040503050406030204" pitchFamily="18" charset="0"/>
                                        </a:rPr>
                                        <m:t>𝑀</m:t>
                                      </m:r>
                                    </m:sup>
                                    <m:e>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e>
                                  </m:nary>
                                </m:sup>
                              </m:sSup>
                            </m:e>
                          </m:nary>
                        </m:den>
                      </m:f>
                    </m:oMath>
                  </m:oMathPara>
                </a14:m>
                <a:endParaRPr lang="en-US" sz="1600" dirty="0"/>
              </a:p>
            </p:txBody>
          </p:sp>
        </mc:Choice>
        <mc:Fallback xmlns="">
          <p:sp>
            <p:nvSpPr>
              <p:cNvPr id="41" name="TextBox 40">
                <a:extLst>
                  <a:ext uri="{FF2B5EF4-FFF2-40B4-BE49-F238E27FC236}">
                    <a16:creationId xmlns:a16="http://schemas.microsoft.com/office/drawing/2014/main" id="{B2EF3CF6-5489-B11C-D2BF-ABF3F165DC41}"/>
                  </a:ext>
                </a:extLst>
              </p:cNvPr>
              <p:cNvSpPr txBox="1">
                <a:spLocks noRot="1" noChangeAspect="1" noMove="1" noResize="1" noEditPoints="1" noAdjustHandles="1" noChangeArrowheads="1" noChangeShapeType="1" noTextEdit="1"/>
              </p:cNvSpPr>
              <p:nvPr/>
            </p:nvSpPr>
            <p:spPr>
              <a:xfrm>
                <a:off x="7038918" y="4862924"/>
                <a:ext cx="4956531" cy="898066"/>
              </a:xfrm>
              <a:prstGeom prst="rect">
                <a:avLst/>
              </a:prstGeom>
              <a:blipFill>
                <a:blip r:embed="rId16"/>
                <a:stretch>
                  <a:fillRect/>
                </a:stretch>
              </a:blipFill>
            </p:spPr>
            <p:txBody>
              <a:bodyPr/>
              <a:lstStyle/>
              <a:p>
                <a:r>
                  <a:rPr lang="en-US">
                    <a:noFill/>
                  </a:rPr>
                  <a:t> </a:t>
                </a:r>
              </a:p>
            </p:txBody>
          </p:sp>
        </mc:Fallback>
      </mc:AlternateContent>
      <p:sp>
        <p:nvSpPr>
          <p:cNvPr id="42" name="Right Brace 41">
            <a:extLst>
              <a:ext uri="{FF2B5EF4-FFF2-40B4-BE49-F238E27FC236}">
                <a16:creationId xmlns:a16="http://schemas.microsoft.com/office/drawing/2014/main" id="{F426E7BC-1DB1-EA3E-D897-6C01A68DA63B}"/>
              </a:ext>
            </a:extLst>
          </p:cNvPr>
          <p:cNvSpPr/>
          <p:nvPr/>
        </p:nvSpPr>
        <p:spPr>
          <a:xfrm rot="16200000">
            <a:off x="2663499" y="-202534"/>
            <a:ext cx="275208" cy="309704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47D6105E-C70C-973C-2ECF-5BBA6F7E2A23}"/>
              </a:ext>
            </a:extLst>
          </p:cNvPr>
          <p:cNvSpPr txBox="1"/>
          <p:nvPr/>
        </p:nvSpPr>
        <p:spPr>
          <a:xfrm>
            <a:off x="1898609" y="902994"/>
            <a:ext cx="1804988" cy="338554"/>
          </a:xfrm>
          <a:prstGeom prst="rect">
            <a:avLst/>
          </a:prstGeom>
          <a:noFill/>
        </p:spPr>
        <p:txBody>
          <a:bodyPr wrap="square" rtlCol="0">
            <a:spAutoFit/>
          </a:bodyPr>
          <a:lstStyle/>
          <a:p>
            <a:r>
              <a:rPr lang="en-US" sz="1600" dirty="0">
                <a:cs typeface="Aparajita" panose="02020603050405020304" pitchFamily="18" charset="0"/>
              </a:rPr>
              <a:t>Stages Illustration</a:t>
            </a:r>
          </a:p>
        </p:txBody>
      </p:sp>
      <p:pic>
        <p:nvPicPr>
          <p:cNvPr id="44" name="Picture 43">
            <a:extLst>
              <a:ext uri="{FF2B5EF4-FFF2-40B4-BE49-F238E27FC236}">
                <a16:creationId xmlns:a16="http://schemas.microsoft.com/office/drawing/2014/main" id="{A3C9593B-EEAC-E21C-672D-1FA6620A456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3326" y="1498580"/>
            <a:ext cx="3449136" cy="2430757"/>
          </a:xfrm>
          <a:prstGeom prst="rect">
            <a:avLst/>
          </a:prstGeom>
        </p:spPr>
      </p:pic>
      <p:cxnSp>
        <p:nvCxnSpPr>
          <p:cNvPr id="45" name="Connector: Elbow 44">
            <a:extLst>
              <a:ext uri="{FF2B5EF4-FFF2-40B4-BE49-F238E27FC236}">
                <a16:creationId xmlns:a16="http://schemas.microsoft.com/office/drawing/2014/main" id="{0C0740E6-ACA5-9465-98BC-11DA804C9BCF}"/>
              </a:ext>
            </a:extLst>
          </p:cNvPr>
          <p:cNvCxnSpPr>
            <a:endCxn id="34" idx="0"/>
          </p:cNvCxnSpPr>
          <p:nvPr/>
        </p:nvCxnSpPr>
        <p:spPr>
          <a:xfrm rot="16200000" flipV="1">
            <a:off x="7452645" y="1235718"/>
            <a:ext cx="437436" cy="4327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CD26D04C-5521-2067-F871-F47BB5F0A7E0}"/>
              </a:ext>
            </a:extLst>
          </p:cNvPr>
          <p:cNvCxnSpPr>
            <a:stCxn id="22" idx="1"/>
          </p:cNvCxnSpPr>
          <p:nvPr/>
        </p:nvCxnSpPr>
        <p:spPr>
          <a:xfrm flipH="1">
            <a:off x="6631619" y="2087241"/>
            <a:ext cx="1199982" cy="206129"/>
          </a:xfrm>
          <a:prstGeom prst="bentConnector3">
            <a:avLst>
              <a:gd name="adj1" fmla="val 1726"/>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89C7308-B506-BDA0-91EA-35E4B8CBABA5}"/>
                  </a:ext>
                </a:extLst>
              </p:cNvPr>
              <p:cNvSpPr/>
              <p:nvPr/>
            </p:nvSpPr>
            <p:spPr>
              <a:xfrm>
                <a:off x="3355759" y="1630917"/>
                <a:ext cx="347838" cy="82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r>
                        <a:rPr lang="en-US" sz="1100" b="0" i="1" smtClean="0">
                          <a:solidFill>
                            <a:schemeClr val="tx1"/>
                          </a:solidFill>
                          <a:latin typeface="Cambria Math" panose="02040503050406030204" pitchFamily="18" charset="0"/>
                        </a:rPr>
                        <m:t>𝑀</m:t>
                      </m:r>
                    </m:oMath>
                  </m:oMathPara>
                </a14:m>
                <a:endParaRPr lang="en-US" sz="1100" dirty="0">
                  <a:solidFill>
                    <a:schemeClr val="tx1"/>
                  </a:solidFill>
                </a:endParaRPr>
              </a:p>
            </p:txBody>
          </p:sp>
        </mc:Choice>
        <mc:Fallback xmlns="">
          <p:sp>
            <p:nvSpPr>
              <p:cNvPr id="47" name="Rectangle 46">
                <a:extLst>
                  <a:ext uri="{FF2B5EF4-FFF2-40B4-BE49-F238E27FC236}">
                    <a16:creationId xmlns:a16="http://schemas.microsoft.com/office/drawing/2014/main" id="{A89C7308-B506-BDA0-91EA-35E4B8CBABA5}"/>
                  </a:ext>
                </a:extLst>
              </p:cNvPr>
              <p:cNvSpPr>
                <a:spLocks noRot="1" noChangeAspect="1" noMove="1" noResize="1" noEditPoints="1" noAdjustHandles="1" noChangeArrowheads="1" noChangeShapeType="1" noTextEdit="1"/>
              </p:cNvSpPr>
              <p:nvPr/>
            </p:nvSpPr>
            <p:spPr>
              <a:xfrm>
                <a:off x="3355759" y="1630917"/>
                <a:ext cx="347838" cy="82885"/>
              </a:xfrm>
              <a:prstGeom prst="rect">
                <a:avLst/>
              </a:prstGeom>
              <a:blipFill>
                <a:blip r:embed="rId18"/>
                <a:stretch>
                  <a:fillRect t="-17647" b="-47059"/>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01260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9" grpId="0" animBg="1"/>
      <p:bldP spid="35" grpId="0"/>
      <p:bldP spid="36" grpId="0"/>
      <p:bldP spid="37" grpId="0"/>
      <p:bldP spid="38" grpId="0"/>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Code (inputs-outputs)</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r>
              <a:rPr kumimoji="0" lang="en-US" sz="900" i="0" u="none" strike="noStrike" kern="1200" cap="none" spc="0" normalizeH="0" baseline="0" noProof="0">
                <a:ln>
                  <a:noFill/>
                </a:ln>
                <a:solidFill>
                  <a:prstClr val="white"/>
                </a:solidFill>
                <a:effectLst/>
                <a:uLnTx/>
                <a:uFillTx/>
                <a:latin typeface="+mn-lt"/>
                <a:ea typeface="+mj-ea"/>
                <a:cs typeface="Calibri Light"/>
              </a:rPr>
              <a:t>Intelligent Infrastructure and Logistics Support</a:t>
            </a:r>
            <a:endParaRPr lang="en-US" sz="800" dirty="0">
              <a:latin typeface="+mn-lt"/>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algn="r"/>
            <a:r>
              <a:rPr lang="en-US" sz="900" spc="200" dirty="0">
                <a:solidFill>
                  <a:schemeClr val="bg1"/>
                </a:solidFill>
                <a:ea typeface="Helvetica Neue Light"/>
                <a:cs typeface="Helvetica Neue Light"/>
                <a:sym typeface="Helvetica Neue Light"/>
              </a:rPr>
              <a:t>Srinivasa </a:t>
            </a:r>
            <a:r>
              <a:rPr lang="en-US" sz="900" spc="200" dirty="0" err="1">
                <a:solidFill>
                  <a:schemeClr val="bg1"/>
                </a:solidFill>
                <a:ea typeface="Helvetica Neue Light"/>
                <a:cs typeface="Helvetica Neue Light"/>
                <a:sym typeface="Helvetica Neue Light"/>
              </a:rPr>
              <a:t>Salapaka</a:t>
            </a:r>
            <a:r>
              <a:rPr lang="en-US" sz="900" spc="200" dirty="0">
                <a:solidFill>
                  <a:schemeClr val="bg1"/>
                </a:solidFill>
                <a:ea typeface="Helvetica Neue Light"/>
                <a:cs typeface="Helvetica Neue Light"/>
                <a:sym typeface="Helvetica Neue Light"/>
              </a:rPr>
              <a:t>, UIUC</a:t>
            </a:r>
          </a:p>
          <a:p>
            <a:pPr lvl="0" algn="r"/>
            <a:endParaRPr lang="en-US" sz="900" spc="200" dirty="0">
              <a:solidFill>
                <a:schemeClr val="bg1"/>
              </a:solidFil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914400" lvl="2" indent="0">
              <a:buFont typeface="Symbol" panose="05050102010706020507" pitchFamily="18" charset="2"/>
              <a:buNone/>
            </a:pPr>
            <a:endParaRPr lang="en-US" sz="1900" dirty="0"/>
          </a:p>
          <a:p>
            <a:pPr marL="1371600" lvl="3" indent="0">
              <a:buFont typeface="Wingdings 2" panose="05020102010507070707" pitchFamily="18" charset="2"/>
              <a:buNone/>
            </a:pPr>
            <a:endParaRPr lang="en-US" dirty="0"/>
          </a:p>
          <a:p>
            <a:pPr lvl="2"/>
            <a:endParaRPr lang="en-US" dirty="0"/>
          </a:p>
          <a:p>
            <a:pPr lvl="2"/>
            <a:endParaRPr lang="en-US" dirty="0"/>
          </a:p>
          <a:p>
            <a:endParaRPr lang="en-US" dirty="0"/>
          </a:p>
          <a:p>
            <a:pPr lvl="1"/>
            <a:endParaRPr lang="en-US" dirty="0"/>
          </a:p>
          <a:p>
            <a:pPr lvl="2"/>
            <a:endParaRPr lang="en-US" dirty="0"/>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endParaRPr lang="en-US" sz="2100" b="1" dirty="0">
              <a:solidFill>
                <a:srgbClr val="C00000"/>
              </a:solidFill>
            </a:endParaRPr>
          </a:p>
          <a:p>
            <a:pPr lvl="1"/>
            <a:endParaRPr lang="en-US" sz="2100" b="1" dirty="0">
              <a:solidFill>
                <a:srgbClr val="C00000"/>
              </a:solidFill>
            </a:endParaRPr>
          </a:p>
          <a:p>
            <a:pPr marL="457200" lvl="1" indent="0">
              <a:buNone/>
            </a:pPr>
            <a:endParaRPr lang="en-US" dirty="0"/>
          </a:p>
          <a:p>
            <a:pPr lvl="2"/>
            <a:endParaRPr lang="en-US" dirty="0"/>
          </a:p>
        </p:txBody>
      </p:sp>
      <p:sp>
        <p:nvSpPr>
          <p:cNvPr id="7" name="TextBox 6">
            <a:extLst>
              <a:ext uri="{FF2B5EF4-FFF2-40B4-BE49-F238E27FC236}">
                <a16:creationId xmlns:a16="http://schemas.microsoft.com/office/drawing/2014/main" id="{93B2C8D9-7CF6-D0EB-6E4F-4EEC87921E33}"/>
              </a:ext>
            </a:extLst>
          </p:cNvPr>
          <p:cNvSpPr txBox="1"/>
          <p:nvPr/>
        </p:nvSpPr>
        <p:spPr>
          <a:xfrm>
            <a:off x="165227" y="992869"/>
            <a:ext cx="5039071" cy="5478423"/>
          </a:xfrm>
          <a:prstGeom prst="rect">
            <a:avLst/>
          </a:prstGeom>
          <a:noFill/>
        </p:spPr>
        <p:txBody>
          <a:bodyPr wrap="square">
            <a:spAutoFit/>
          </a:bodyPr>
          <a:lstStyle/>
          <a:p>
            <a:r>
              <a:rPr lang="en-US" b="0" dirty="0">
                <a:solidFill>
                  <a:srgbClr val="008000"/>
                </a:solidFill>
                <a:effectLst/>
                <a:latin typeface="Courier New" panose="02070309020205020404" pitchFamily="49" charset="0"/>
              </a:rPr>
              <a:t># a list of drones, each element containing two tuples,</a:t>
            </a:r>
            <a:endParaRPr lang="en-US" b="0" dirty="0">
              <a:solidFill>
                <a:srgbClr val="000000"/>
              </a:solidFill>
              <a:effectLst/>
              <a:latin typeface="Courier New" panose="02070309020205020404" pitchFamily="49" charset="0"/>
            </a:endParaRPr>
          </a:p>
          <a:p>
            <a:r>
              <a:rPr lang="en-US" b="0" dirty="0">
                <a:solidFill>
                  <a:srgbClr val="008000"/>
                </a:solidFill>
                <a:effectLst/>
                <a:latin typeface="Courier New" panose="02070309020205020404" pitchFamily="49" charset="0"/>
              </a:rPr>
              <a:t># representing the coordinates of the initial deployment position</a:t>
            </a:r>
            <a:endParaRPr lang="en-US" b="0" dirty="0">
              <a:solidFill>
                <a:srgbClr val="000000"/>
              </a:solidFill>
              <a:effectLst/>
              <a:latin typeface="Courier New" panose="02070309020205020404" pitchFamily="49" charset="0"/>
            </a:endParaRPr>
          </a:p>
          <a:p>
            <a:r>
              <a:rPr lang="en-US" b="0" dirty="0">
                <a:solidFill>
                  <a:srgbClr val="008000"/>
                </a:solidFill>
                <a:effectLst/>
                <a:latin typeface="Courier New" panose="02070309020205020404" pitchFamily="49" charset="0"/>
              </a:rPr>
              <a:t># the destination coordinates, and initial charge respectively</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drones=[((</a:t>
            </a:r>
            <a:r>
              <a:rPr lang="en-US" b="0" dirty="0">
                <a:solidFill>
                  <a:srgbClr val="098156"/>
                </a:solidFill>
                <a:effectLst/>
                <a:latin typeface="Courier New" panose="02070309020205020404" pitchFamily="49" charset="0"/>
              </a:rPr>
              <a:t>35.0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32.0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40.0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15.0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8.0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4.0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22.0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6.0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38.0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22.0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0.70</a:t>
            </a:r>
            <a:r>
              <a:rPr lang="en-US" b="0" dirty="0">
                <a:solidFill>
                  <a:srgbClr val="000000"/>
                </a:solidFill>
                <a:effectLst/>
                <a:latin typeface="Courier New" panose="02070309020205020404" pitchFamily="49" charset="0"/>
              </a:rPr>
              <a:t>)]</a:t>
            </a:r>
          </a:p>
          <a:p>
            <a:r>
              <a:rPr lang="en-US" b="0" dirty="0">
                <a:solidFill>
                  <a:srgbClr val="008000"/>
                </a:solidFill>
                <a:effectLst/>
                <a:latin typeface="Courier New" panose="02070309020205020404" pitchFamily="49" charset="0"/>
              </a:rPr>
              <a:t># a list of initial deployment location of charging UGVs, could be random.</a:t>
            </a:r>
            <a:endParaRPr lang="en-US" b="0" dirty="0">
              <a:solidFill>
                <a:srgbClr val="000000"/>
              </a:solidFill>
              <a:effectLst/>
              <a:latin typeface="Courier New" panose="02070309020205020404" pitchFamily="49" charset="0"/>
            </a:endParaRPr>
          </a:p>
          <a:p>
            <a:r>
              <a:rPr lang="en-US" b="0" dirty="0">
                <a:solidFill>
                  <a:srgbClr val="008000"/>
                </a:solidFill>
                <a:effectLst/>
                <a:latin typeface="Courier New" panose="02070309020205020404" pitchFamily="49" charset="0"/>
              </a:rPr>
              <a:t># the size of the list determines the number of charging stations</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stations=array([[</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20.0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a:t>
            </a:r>
          </a:p>
          <a:p>
            <a:r>
              <a:rPr lang="en-US" b="0" dirty="0">
                <a:solidFill>
                  <a:srgbClr val="008000"/>
                </a:solidFill>
                <a:effectLst/>
                <a:latin typeface="Courier New" panose="02070309020205020404" pitchFamily="49" charset="0"/>
              </a:rPr>
              <a:t># a list of possible blocks (obstacles) in the environment, and their</a:t>
            </a:r>
            <a:endParaRPr lang="en-US" b="0" dirty="0">
              <a:solidFill>
                <a:srgbClr val="000000"/>
              </a:solidFill>
              <a:effectLst/>
              <a:latin typeface="Courier New" panose="02070309020205020404" pitchFamily="49" charset="0"/>
            </a:endParaRPr>
          </a:p>
          <a:p>
            <a:r>
              <a:rPr lang="en-US" b="0" dirty="0">
                <a:solidFill>
                  <a:srgbClr val="008000"/>
                </a:solidFill>
                <a:effectLst/>
                <a:latin typeface="Courier New" panose="02070309020205020404" pitchFamily="49" charset="0"/>
              </a:rPr>
              <a:t># radius of effect</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blocks=[((</a:t>
            </a:r>
            <a:r>
              <a:rPr lang="en-US" b="0" dirty="0">
                <a:solidFill>
                  <a:srgbClr val="098156"/>
                </a:solidFill>
                <a:effectLst/>
                <a:latin typeface="Courier New" panose="02070309020205020404" pitchFamily="49" charset="0"/>
              </a:rPr>
              <a:t>17.0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30.0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3.0</a:t>
            </a:r>
            <a:r>
              <a:rPr lang="en-US" b="0" dirty="0">
                <a:solidFill>
                  <a:srgbClr val="000000"/>
                </a:solidFill>
                <a:effectLst/>
                <a:latin typeface="Courier New" panose="02070309020205020404" pitchFamily="49" charset="0"/>
              </a:rPr>
              <a:t>),</a:t>
            </a:r>
          </a:p>
          <a:p>
            <a:r>
              <a:rPr lang="en-US" b="0" dirty="0">
                <a:solidFill>
                  <a:srgbClr val="000000"/>
                </a:solidFill>
                <a:effectLst/>
                <a:latin typeface="Courier New" panose="02070309020205020404" pitchFamily="49" charset="0"/>
              </a:rPr>
              <a:t>        ((</a:t>
            </a:r>
            <a:r>
              <a:rPr lang="en-US" b="0" dirty="0">
                <a:solidFill>
                  <a:srgbClr val="098156"/>
                </a:solidFill>
                <a:effectLst/>
                <a:latin typeface="Courier New" panose="02070309020205020404" pitchFamily="49" charset="0"/>
              </a:rPr>
              <a:t>25.0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13.0</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1.5</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if no blocks are there, then put blocks=None</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endParaRPr lang="en-US" b="0" dirty="0">
              <a:solidFill>
                <a:srgbClr val="000000"/>
              </a:solidFill>
              <a:effectLst/>
              <a:latin typeface="Courier New" panose="02070309020205020404" pitchFamily="49" charset="0"/>
            </a:endParaRPr>
          </a:p>
        </p:txBody>
      </p:sp>
      <p:sp>
        <p:nvSpPr>
          <p:cNvPr id="9" name="TextBox 8">
            <a:extLst>
              <a:ext uri="{FF2B5EF4-FFF2-40B4-BE49-F238E27FC236}">
                <a16:creationId xmlns:a16="http://schemas.microsoft.com/office/drawing/2014/main" id="{E3E6B0BB-134D-02E1-EDB4-EAA957E2C314}"/>
              </a:ext>
            </a:extLst>
          </p:cNvPr>
          <p:cNvSpPr txBox="1"/>
          <p:nvPr/>
        </p:nvSpPr>
        <p:spPr>
          <a:xfrm>
            <a:off x="5879383" y="1001163"/>
            <a:ext cx="4942580" cy="4616648"/>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fcr</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25.0</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Full Charge Range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ugv_factor</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0.0</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the cost factor for UGV transportation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distance = </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euclidean</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distance measure in the environment</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beta_init</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1e-8</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initial beta value for the optimization.</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beta_f</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100</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final beta value for the optimization</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alpha = </a:t>
            </a:r>
            <a:r>
              <a:rPr lang="en-US" b="0" dirty="0">
                <a:solidFill>
                  <a:srgbClr val="098156"/>
                </a:solidFill>
                <a:effectLst/>
                <a:latin typeface="Courier New" panose="02070309020205020404" pitchFamily="49" charset="0"/>
              </a:rPr>
              <a:t>1.5</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beta growth rate</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purturb</a:t>
            </a:r>
            <a:r>
              <a:rPr lang="en-US" b="0" dirty="0">
                <a:solidFill>
                  <a:srgbClr val="000000"/>
                </a:solidFill>
                <a:effectLst/>
                <a:latin typeface="Courier New" panose="02070309020205020404" pitchFamily="49" charset="0"/>
              </a:rPr>
              <a:t> = </a:t>
            </a:r>
            <a:r>
              <a:rPr lang="en-US" b="0" dirty="0">
                <a:solidFill>
                  <a:srgbClr val="098156"/>
                </a:solidFill>
                <a:effectLst/>
                <a:latin typeface="Courier New" panose="02070309020205020404" pitchFamily="49" charset="0"/>
              </a:rPr>
              <a:t>0.1</a:t>
            </a:r>
            <a:r>
              <a:rPr lang="en-US" b="0" dirty="0">
                <a:solidFill>
                  <a:srgbClr val="000000"/>
                </a:solidFill>
                <a:effectLst/>
                <a:latin typeface="Courier New" panose="02070309020205020404" pitchFamily="49" charset="0"/>
              </a:rPr>
              <a:t> </a:t>
            </a:r>
            <a:r>
              <a:rPr lang="en-US" b="0" dirty="0">
                <a:solidFill>
                  <a:srgbClr val="008000"/>
                </a:solidFill>
                <a:effectLst/>
                <a:latin typeface="Courier New" panose="02070309020205020404" pitchFamily="49" charset="0"/>
              </a:rPr>
              <a:t># random </a:t>
            </a:r>
            <a:r>
              <a:rPr lang="en-US" b="0" dirty="0" err="1">
                <a:solidFill>
                  <a:srgbClr val="008000"/>
                </a:solidFill>
                <a:effectLst/>
                <a:latin typeface="Courier New" panose="02070309020205020404" pitchFamily="49" charset="0"/>
              </a:rPr>
              <a:t>purturbation</a:t>
            </a:r>
            <a:r>
              <a:rPr lang="en-US" b="0" dirty="0">
                <a:solidFill>
                  <a:srgbClr val="008000"/>
                </a:solidFill>
                <a:effectLst/>
                <a:latin typeface="Courier New" panose="02070309020205020404" pitchFamily="49" charset="0"/>
              </a:rPr>
              <a:t> in optimization</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env=</a:t>
            </a:r>
            <a:r>
              <a:rPr lang="en-US" b="0" dirty="0" err="1">
                <a:solidFill>
                  <a:srgbClr val="000000"/>
                </a:solidFill>
                <a:effectLst/>
                <a:latin typeface="Courier New" panose="02070309020205020404" pitchFamily="49" charset="0"/>
              </a:rPr>
              <a:t>uav_flpo</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drones,stations,blocks</a:t>
            </a:r>
            <a:r>
              <a:rPr lang="en-US" b="0" dirty="0">
                <a:solidFill>
                  <a:srgbClr val="000000"/>
                </a:solidFill>
                <a:effectLst/>
                <a:latin typeface="Courier New" panose="02070309020205020404" pitchFamily="49" charset="0"/>
              </a:rPr>
              <a:t>=blocks,</a:t>
            </a:r>
          </a:p>
          <a:p>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ugv_factor</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ugv_factor,fcr</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fcr,distance</a:t>
            </a:r>
            <a:r>
              <a:rPr lang="en-US" b="0" dirty="0">
                <a:solidFill>
                  <a:srgbClr val="000000"/>
                </a:solidFill>
                <a:effectLst/>
                <a:latin typeface="Courier New" panose="02070309020205020404" pitchFamily="49" charset="0"/>
              </a:rPr>
              <a:t>=distance)</a:t>
            </a:r>
          </a:p>
          <a:p>
            <a:r>
              <a:rPr lang="en-US" b="0" dirty="0" err="1">
                <a:solidFill>
                  <a:srgbClr val="000000"/>
                </a:solidFill>
                <a:effectLst/>
                <a:latin typeface="Courier New" panose="02070309020205020404" pitchFamily="49" charset="0"/>
              </a:rPr>
              <a:t>env.train</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beta_init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beta_init,beta_f</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beta_f,alpha</a:t>
            </a:r>
            <a:r>
              <a:rPr lang="en-US" b="0" dirty="0">
                <a:solidFill>
                  <a:srgbClr val="000000"/>
                </a:solidFill>
                <a:effectLst/>
                <a:latin typeface="Courier New" panose="02070309020205020404" pitchFamily="49" charset="0"/>
              </a:rPr>
              <a:t>=alpha,</a:t>
            </a:r>
          </a:p>
          <a:p>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purturb</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purturb,method</a:t>
            </a:r>
            <a:r>
              <a:rPr lang="en-US" b="0" dirty="0">
                <a:solidFill>
                  <a:srgbClr val="000000"/>
                </a:solidFill>
                <a:effectLst/>
                <a:latin typeface="Courier New" panose="02070309020205020404" pitchFamily="49" charset="0"/>
              </a:rPr>
              <a:t>=</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nelder</a:t>
            </a:r>
            <a:r>
              <a:rPr lang="en-US" b="0" dirty="0">
                <a:solidFill>
                  <a:srgbClr val="A31515"/>
                </a:solidFill>
                <a:effectLst/>
                <a:latin typeface="Courier New" panose="02070309020205020404" pitchFamily="49" charset="0"/>
              </a:rPr>
              <a:t>-mead'</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verbos</a:t>
            </a:r>
            <a:r>
              <a:rPr lang="en-US" b="0" dirty="0">
                <a:solidFill>
                  <a:srgbClr val="000000"/>
                </a:solidFill>
                <a:effectLst/>
                <a:latin typeface="Courier New" panose="02070309020205020404" pitchFamily="49" charset="0"/>
              </a:rPr>
              <a:t>=</a:t>
            </a:r>
            <a:r>
              <a:rPr lang="en-US" b="0" dirty="0">
                <a:solidFill>
                  <a:srgbClr val="098156"/>
                </a:solidFill>
                <a:effectLst/>
                <a:latin typeface="Courier New" panose="02070309020205020404" pitchFamily="49" charset="0"/>
              </a:rPr>
              <a:t>1</a:t>
            </a:r>
            <a:r>
              <a:rPr lang="en-US" b="0" dirty="0">
                <a:solidFill>
                  <a:srgbClr val="000000"/>
                </a:solidFill>
                <a:effectLst/>
                <a:latin typeface="Courier New" panose="02070309020205020404" pitchFamily="49" charset="0"/>
              </a:rPr>
              <a:t>)</a:t>
            </a:r>
          </a:p>
        </p:txBody>
      </p:sp>
      <p:sp>
        <p:nvSpPr>
          <p:cNvPr id="10" name="Rectangle 9">
            <a:extLst>
              <a:ext uri="{FF2B5EF4-FFF2-40B4-BE49-F238E27FC236}">
                <a16:creationId xmlns:a16="http://schemas.microsoft.com/office/drawing/2014/main" id="{73A4ECB9-8531-8367-9D29-5E1C45D2F1F0}"/>
              </a:ext>
            </a:extLst>
          </p:cNvPr>
          <p:cNvSpPr/>
          <p:nvPr/>
        </p:nvSpPr>
        <p:spPr>
          <a:xfrm>
            <a:off x="165227" y="992869"/>
            <a:ext cx="5398964" cy="53818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AAFF3E-1A9B-6777-0E97-B3CD23A3E0EB}"/>
              </a:ext>
            </a:extLst>
          </p:cNvPr>
          <p:cNvSpPr/>
          <p:nvPr/>
        </p:nvSpPr>
        <p:spPr>
          <a:xfrm>
            <a:off x="5879845" y="963211"/>
            <a:ext cx="5398964" cy="53818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FC8C533-E00C-1E9E-FCD7-5A6DE12DBFB5}"/>
              </a:ext>
            </a:extLst>
          </p:cNvPr>
          <p:cNvCxnSpPr>
            <a:stCxn id="10" idx="3"/>
          </p:cNvCxnSpPr>
          <p:nvPr/>
        </p:nvCxnSpPr>
        <p:spPr>
          <a:xfrm flipV="1">
            <a:off x="5564191" y="3677055"/>
            <a:ext cx="315192" cy="6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509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45;p7">
            <a:extLst>
              <a:ext uri="{FF2B5EF4-FFF2-40B4-BE49-F238E27FC236}">
                <a16:creationId xmlns:a16="http://schemas.microsoft.com/office/drawing/2014/main" id="{0F2154D6-B644-AD09-68F1-DFF790616207}"/>
              </a:ext>
            </a:extLst>
          </p:cNvPr>
          <p:cNvSpPr/>
          <p:nvPr/>
        </p:nvSpPr>
        <p:spPr>
          <a:xfrm rot="10800000" flipH="1">
            <a:off x="0" y="-7695"/>
            <a:ext cx="12192000" cy="868218"/>
          </a:xfrm>
          <a:prstGeom prst="rect">
            <a:avLst/>
          </a:prstGeom>
          <a:gradFill>
            <a:gsLst>
              <a:gs pos="0">
                <a:schemeClr val="accent1">
                  <a:shade val="30000"/>
                  <a:satMod val="115000"/>
                  <a:lumMod val="63000"/>
                  <a:lumOff val="37000"/>
                </a:schemeClr>
              </a:gs>
              <a:gs pos="50000">
                <a:schemeClr val="accent1">
                  <a:shade val="67500"/>
                  <a:satMod val="115000"/>
                  <a:lumMod val="94000"/>
                  <a:lumOff val="6000"/>
                </a:schemeClr>
              </a:gs>
              <a:gs pos="100000">
                <a:schemeClr val="accent1">
                  <a:lumMod val="75000"/>
                  <a:shade val="100000"/>
                  <a:satMod val="115000"/>
                </a:schemeClr>
              </a:gs>
            </a:gsLst>
            <a:path path="circle">
              <a:fillToRect l="100000" b="100000"/>
            </a:path>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3581" y="890182"/>
            <a:ext cx="10351008" cy="52779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endParaRPr kumimoji="0" lang="en-US" sz="1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2" y="6451211"/>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13294B"/>
              </a:solidFill>
              <a:effectLst/>
              <a:uLnTx/>
              <a:uFillTx/>
              <a:latin typeface="Calibri"/>
              <a:ea typeface="Calibri"/>
              <a:cs typeface="Calibri"/>
              <a:sym typeface="Calibri"/>
            </a:endParaRPr>
          </a:p>
        </p:txBody>
      </p:sp>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a:ea typeface="Helvetica Neue Light"/>
                <a:cs typeface="Helvetica Neue Light"/>
                <a:sym typeface="Helvetica Neue Light"/>
              </a:rPr>
              <a:t>Simulations: Scenario 1</a:t>
            </a:r>
          </a:p>
        </p:txBody>
      </p:sp>
      <p:sp>
        <p:nvSpPr>
          <p:cNvPr id="17" name="Google Shape;100;p1">
            <a:extLst>
              <a:ext uri="{FF2B5EF4-FFF2-40B4-BE49-F238E27FC236}">
                <a16:creationId xmlns:a16="http://schemas.microsoft.com/office/drawing/2014/main" id="{544257FB-A96E-B515-3B13-79918E464A0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1200" cap="none" spc="0" normalizeH="0" baseline="0" noProof="0">
                <a:ln>
                  <a:noFill/>
                </a:ln>
                <a:solidFill>
                  <a:prstClr val="white"/>
                </a:solidFill>
                <a:effectLst/>
                <a:uLnTx/>
                <a:uFillTx/>
                <a:latin typeface="Arial"/>
                <a:ea typeface="+mj-ea"/>
                <a:cs typeface="Calibri Light"/>
                <a:sym typeface="Arial"/>
              </a:rPr>
              <a:t>Intelligent Infrastructure and Logistics Support</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00;p1">
            <a:extLst>
              <a:ext uri="{FF2B5EF4-FFF2-40B4-BE49-F238E27FC236}">
                <a16:creationId xmlns:a16="http://schemas.microsoft.com/office/drawing/2014/main" id="{C8908BF2-591A-A18E-2358-766DADBAECC1}"/>
              </a:ext>
            </a:extLst>
          </p:cNvPr>
          <p:cNvSpPr txBox="1"/>
          <p:nvPr/>
        </p:nvSpPr>
        <p:spPr>
          <a:xfrm>
            <a:off x="9335597" y="6524381"/>
            <a:ext cx="2473415" cy="36929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Srinivasa </a:t>
            </a:r>
            <a:r>
              <a:rPr kumimoji="0" lang="en-US" sz="900" b="0" i="0" u="none" strike="noStrike" kern="0" cap="none" spc="200" normalizeH="0" baseline="0" noProof="0" dirty="0" err="1">
                <a:ln>
                  <a:noFill/>
                </a:ln>
                <a:solidFill>
                  <a:srgbClr val="FFFFFF"/>
                </a:solidFill>
                <a:effectLst/>
                <a:uLnTx/>
                <a:uFillTx/>
                <a:latin typeface="Arial"/>
                <a:ea typeface="Helvetica Neue Light"/>
                <a:cs typeface="Helvetica Neue Light"/>
                <a:sym typeface="Helvetica Neue Light"/>
              </a:rPr>
              <a:t>Salapaka</a:t>
            </a:r>
            <a:r>
              <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rPr>
              <a:t>, UIUC</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200" normalizeH="0" baseline="0" noProof="0" dirty="0">
              <a:ln>
                <a:noFill/>
              </a:ln>
              <a:solidFill>
                <a:srgbClr val="FFFFFF"/>
              </a:solidFill>
              <a:effectLst/>
              <a:uLnTx/>
              <a:uFillTx/>
              <a:latin typeface="Arial"/>
              <a:ea typeface="Helvetica Neue Light"/>
              <a:cs typeface="Helvetica Neue Light"/>
              <a:sym typeface="Helvetica Neue Light"/>
            </a:endParaRPr>
          </a:p>
        </p:txBody>
      </p:sp>
      <p:pic>
        <p:nvPicPr>
          <p:cNvPr id="12" name="Picture 11" descr="Text&#10;&#10;Description automatically generated">
            <a:extLst>
              <a:ext uri="{FF2B5EF4-FFF2-40B4-BE49-F238E27FC236}">
                <a16:creationId xmlns:a16="http://schemas.microsoft.com/office/drawing/2014/main" id="{96D1CF16-6417-EC26-68FA-105129735DB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31243" y="6442148"/>
            <a:ext cx="608707" cy="423601"/>
          </a:xfrm>
          <a:prstGeom prst="rect">
            <a:avLst/>
          </a:prstGeom>
        </p:spPr>
      </p:pic>
      <p:sp>
        <p:nvSpPr>
          <p:cNvPr id="3" name="Content Placeholder 2">
            <a:extLst>
              <a:ext uri="{FF2B5EF4-FFF2-40B4-BE49-F238E27FC236}">
                <a16:creationId xmlns:a16="http://schemas.microsoft.com/office/drawing/2014/main" id="{1D372302-5E94-FF05-2E52-CE755C92533B}"/>
              </a:ext>
            </a:extLst>
          </p:cNvPr>
          <p:cNvSpPr txBox="1">
            <a:spLocks/>
          </p:cNvSpPr>
          <p:nvPr/>
        </p:nvSpPr>
        <p:spPr>
          <a:xfrm>
            <a:off x="-1" y="530773"/>
            <a:ext cx="11876809" cy="5890780"/>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914400" marR="0" lvl="2" indent="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None/>
              <a:tabLst/>
              <a:defRPr/>
            </a:pPr>
            <a:endParaRPr kumimoji="0" lang="en-US" sz="1900" b="0" i="0" u="none" strike="noStrike" kern="0" cap="none" spc="0" normalizeH="0" baseline="0" noProof="0" dirty="0">
              <a:ln>
                <a:noFill/>
              </a:ln>
              <a:solidFill>
                <a:srgbClr val="000000"/>
              </a:solidFill>
              <a:effectLst/>
              <a:uLnTx/>
              <a:uFillTx/>
              <a:latin typeface="Arial"/>
              <a:cs typeface="Arial"/>
              <a:sym typeface="Arial"/>
            </a:endParaRPr>
          </a:p>
          <a:p>
            <a:pPr marL="1371600" marR="0" lvl="3" indent="0" algn="l" defTabSz="914400" rtl="0" eaLnBrk="1" fontAlgn="auto" latinLnBrk="0" hangingPunct="1">
              <a:lnSpc>
                <a:spcPct val="100000"/>
              </a:lnSpc>
              <a:spcBef>
                <a:spcPts val="0"/>
              </a:spcBef>
              <a:spcAft>
                <a:spcPts val="0"/>
              </a:spcAft>
              <a:buClr>
                <a:srgbClr val="000000"/>
              </a:buClr>
              <a:buSzPct val="85000"/>
              <a:buFont typeface="Wingdings 2" panose="05020102010507070707" pitchFamily="18" charset="2"/>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960000"/>
              </a:buClr>
              <a:buSzPct val="85000"/>
              <a:buFont typeface="Calibri" panose="020F0502020204030204" pitchFamily="34" charset="0"/>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Content Placeholder 2">
            <a:extLst>
              <a:ext uri="{FF2B5EF4-FFF2-40B4-BE49-F238E27FC236}">
                <a16:creationId xmlns:a16="http://schemas.microsoft.com/office/drawing/2014/main" id="{C7DA98F3-B44F-8AC8-4041-B1B8C24BE8EC}"/>
              </a:ext>
            </a:extLst>
          </p:cNvPr>
          <p:cNvSpPr txBox="1">
            <a:spLocks/>
          </p:cNvSpPr>
          <p:nvPr/>
        </p:nvSpPr>
        <p:spPr>
          <a:xfrm>
            <a:off x="262180" y="541682"/>
            <a:ext cx="10122409" cy="5803412"/>
          </a:xfrm>
          <a:prstGeom prst="rect">
            <a:avLst/>
          </a:prstGeom>
        </p:spPr>
        <p:txBody>
          <a:bodyPr>
            <a:normAutofit/>
          </a:bodyPr>
          <a:lstStyle>
            <a:defPPr marR="0" lvl="0" algn="l" rtl="0">
              <a:lnSpc>
                <a:spcPct val="100000"/>
              </a:lnSpc>
              <a:spcBef>
                <a:spcPts val="0"/>
              </a:spcBef>
              <a:spcAft>
                <a:spcPts val="0"/>
              </a:spcAft>
            </a:defPPr>
            <a:lvl1pPr marL="228600" marR="0" lvl="0" indent="-228600" algn="l" rtl="0">
              <a:lnSpc>
                <a:spcPct val="100000"/>
              </a:lnSpc>
              <a:spcBef>
                <a:spcPts val="0"/>
              </a:spcBef>
              <a:spcAft>
                <a:spcPts val="0"/>
              </a:spcAft>
              <a:buClr>
                <a:srgbClr val="960000"/>
              </a:buClr>
              <a:buSzPct val="85000"/>
              <a:buFont typeface="Calibri" panose="020F0502020204030204" pitchFamily="34" charset="0"/>
              <a:buChar char="●"/>
              <a:defRPr sz="2400" b="0" i="0" u="none" strike="noStrike" cap="none">
                <a:solidFill>
                  <a:srgbClr val="000000"/>
                </a:solidFill>
                <a:latin typeface="Arial"/>
                <a:ea typeface="Arial"/>
                <a:cs typeface="Arial"/>
                <a:sym typeface="Arial"/>
              </a:defRPr>
            </a:lvl1pPr>
            <a:lvl2pPr marL="685800" marR="0" lvl="1" indent="-228600" algn="l" rtl="0">
              <a:lnSpc>
                <a:spcPct val="100000"/>
              </a:lnSpc>
              <a:spcBef>
                <a:spcPts val="0"/>
              </a:spcBef>
              <a:spcAft>
                <a:spcPts val="0"/>
              </a:spcAft>
              <a:buClr>
                <a:srgbClr val="960000"/>
              </a:buClr>
              <a:buSzPct val="85000"/>
              <a:buFont typeface="Wingdings 2" panose="05020102010507070707" pitchFamily="18" charset="2"/>
              <a:buChar char="é"/>
              <a:defRPr sz="2000" b="0" i="0" u="none" strike="noStrike" cap="none">
                <a:solidFill>
                  <a:srgbClr val="000000"/>
                </a:solidFill>
                <a:latin typeface="Arial"/>
                <a:ea typeface="Arial"/>
                <a:cs typeface="Arial"/>
                <a:sym typeface="Arial"/>
              </a:defRPr>
            </a:lvl2pPr>
            <a:lvl3pPr marL="1143000" marR="0" lvl="2" indent="-228600" algn="l" rtl="0">
              <a:lnSpc>
                <a:spcPct val="100000"/>
              </a:lnSpc>
              <a:spcBef>
                <a:spcPts val="0"/>
              </a:spcBef>
              <a:spcAft>
                <a:spcPts val="0"/>
              </a:spcAft>
              <a:buClr>
                <a:srgbClr val="960000"/>
              </a:buClr>
              <a:buSzPct val="85000"/>
              <a:buFont typeface="Symbol" panose="05050102010706020507" pitchFamily="18" charset="2"/>
              <a:buChar char="-"/>
              <a:defRPr sz="1800" b="0" i="0" u="none" strike="noStrike" cap="none">
                <a:solidFill>
                  <a:srgbClr val="000000"/>
                </a:solidFill>
                <a:latin typeface="Arial"/>
                <a:ea typeface="Arial"/>
                <a:cs typeface="Arial"/>
                <a:sym typeface="Arial"/>
              </a:defRPr>
            </a:lvl3pPr>
            <a:lvl4pPr marL="1600200" marR="0" lvl="3"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4pPr>
            <a:lvl5pPr marL="2057400" marR="0" lvl="4" indent="-228600" algn="l" rtl="0">
              <a:lnSpc>
                <a:spcPct val="100000"/>
              </a:lnSpc>
              <a:spcBef>
                <a:spcPts val="0"/>
              </a:spcBef>
              <a:spcAft>
                <a:spcPts val="0"/>
              </a:spcAft>
              <a:buClr>
                <a:srgbClr val="000000"/>
              </a:buClr>
              <a:buSzPct val="85000"/>
              <a:buFont typeface="Wingdings 2" panose="05020102010507070707" pitchFamily="18" charset="2"/>
              <a:buChar char="¡"/>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685800" marR="0" lvl="1" indent="-22860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Char char="é"/>
              <a:tabLst/>
              <a:defRPr/>
            </a:pPr>
            <a:endParaRPr kumimoji="0" lang="en-US" sz="2100" b="1" i="0" u="none" strike="noStrike" kern="0" cap="none" spc="0" normalizeH="0" baseline="0" noProof="0" dirty="0">
              <a:ln>
                <a:noFill/>
              </a:ln>
              <a:solidFill>
                <a:srgbClr val="C00000"/>
              </a:solidFill>
              <a:effectLst/>
              <a:uLnTx/>
              <a:uFillTx/>
              <a:latin typeface="Arial"/>
              <a:cs typeface="Arial"/>
              <a:sym typeface="Arial"/>
            </a:endParaRPr>
          </a:p>
          <a:p>
            <a:pPr marL="457200" marR="0" lvl="1" indent="0" algn="l" defTabSz="914400" rtl="0" eaLnBrk="1" fontAlgn="auto" latinLnBrk="0" hangingPunct="1">
              <a:lnSpc>
                <a:spcPct val="100000"/>
              </a:lnSpc>
              <a:spcBef>
                <a:spcPts val="0"/>
              </a:spcBef>
              <a:spcAft>
                <a:spcPts val="0"/>
              </a:spcAft>
              <a:buClr>
                <a:srgbClr val="960000"/>
              </a:buClr>
              <a:buSzPct val="85000"/>
              <a:buFont typeface="Wingdings 2" panose="05020102010507070707" pitchFamily="18" charset="2"/>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1143000" marR="0" lvl="2" indent="-228600" algn="l" defTabSz="914400" rtl="0" eaLnBrk="1" fontAlgn="auto" latinLnBrk="0" hangingPunct="1">
              <a:lnSpc>
                <a:spcPct val="100000"/>
              </a:lnSpc>
              <a:spcBef>
                <a:spcPts val="0"/>
              </a:spcBef>
              <a:spcAft>
                <a:spcPts val="0"/>
              </a:spcAft>
              <a:buClr>
                <a:srgbClr val="960000"/>
              </a:buClr>
              <a:buSzPct val="85000"/>
              <a:buFont typeface="Symbol" panose="05050102010706020507" pitchFamily="18" charset="2"/>
              <a:buChar char="-"/>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75F143E2-96C0-873A-3843-E9B10F03B03B}"/>
              </a:ext>
            </a:extLst>
          </p:cNvPr>
          <p:cNvPicPr>
            <a:picLocks noChangeAspect="1"/>
          </p:cNvPicPr>
          <p:nvPr/>
        </p:nvPicPr>
        <p:blipFill>
          <a:blip r:embed="rId6"/>
          <a:stretch>
            <a:fillRect/>
          </a:stretch>
        </p:blipFill>
        <p:spPr>
          <a:xfrm>
            <a:off x="1331957" y="1024414"/>
            <a:ext cx="5904207" cy="5083752"/>
          </a:xfrm>
          <a:prstGeom prst="rect">
            <a:avLst/>
          </a:prstGeom>
        </p:spPr>
      </p:pic>
      <p:pic>
        <p:nvPicPr>
          <p:cNvPr id="7" name="animation(3)">
            <a:hlinkClick r:id="" action="ppaction://media"/>
            <a:extLst>
              <a:ext uri="{FF2B5EF4-FFF2-40B4-BE49-F238E27FC236}">
                <a16:creationId xmlns:a16="http://schemas.microsoft.com/office/drawing/2014/main" id="{5AE89CA5-84ED-19A7-E019-1B88A721CC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7128" b="16915"/>
          <a:stretch/>
        </p:blipFill>
        <p:spPr>
          <a:xfrm>
            <a:off x="6991116" y="2597285"/>
            <a:ext cx="5147872" cy="2932644"/>
          </a:xfrm>
          <a:prstGeom prst="rect">
            <a:avLst/>
          </a:prstGeom>
        </p:spPr>
      </p:pic>
      <p:sp>
        <p:nvSpPr>
          <p:cNvPr id="8" name="TextBox 7">
            <a:extLst>
              <a:ext uri="{FF2B5EF4-FFF2-40B4-BE49-F238E27FC236}">
                <a16:creationId xmlns:a16="http://schemas.microsoft.com/office/drawing/2014/main" id="{96A4D1B4-8658-0350-1D48-EA4B2D3BC30F}"/>
              </a:ext>
            </a:extLst>
          </p:cNvPr>
          <p:cNvSpPr txBox="1"/>
          <p:nvPr/>
        </p:nvSpPr>
        <p:spPr>
          <a:xfrm>
            <a:off x="8854315" y="2137327"/>
            <a:ext cx="1758873" cy="369332"/>
          </a:xfrm>
          <a:prstGeom prst="rect">
            <a:avLst/>
          </a:prstGeom>
          <a:noFill/>
        </p:spPr>
        <p:txBody>
          <a:bodyPr wrap="square">
            <a:spAutoFit/>
          </a:bodyPr>
          <a:lstStyle/>
          <a:p>
            <a:r>
              <a:rPr lang="en-US" b="1" dirty="0">
                <a:solidFill>
                  <a:srgbClr val="C00000"/>
                </a:solidFill>
              </a:rPr>
              <a:t>Phase transition</a:t>
            </a:r>
            <a:endParaRPr lang="en-US" dirty="0"/>
          </a:p>
        </p:txBody>
      </p:sp>
    </p:spTree>
    <p:extLst>
      <p:ext uri="{BB962C8B-B14F-4D97-AF65-F5344CB8AC3E}">
        <p14:creationId xmlns:p14="http://schemas.microsoft.com/office/powerpoint/2010/main" val="104467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561EE10E04804BB5CEFA61058C7596" ma:contentTypeVersion="9" ma:contentTypeDescription="Create a new document." ma:contentTypeScope="" ma:versionID="7a02474cb60d0b9430e80ef63faa4eb4">
  <xsd:schema xmlns:xsd="http://www.w3.org/2001/XMLSchema" xmlns:xs="http://www.w3.org/2001/XMLSchema" xmlns:p="http://schemas.microsoft.com/office/2006/metadata/properties" xmlns:ns3="a05fe764-ec7c-4632-9d33-0597ed076d73" xmlns:ns4="13c401cd-2829-42d8-b6d6-089d09af6d55" targetNamespace="http://schemas.microsoft.com/office/2006/metadata/properties" ma:root="true" ma:fieldsID="da66072540bbbee52be1a8629994dddb" ns3:_="" ns4:_="">
    <xsd:import namespace="a05fe764-ec7c-4632-9d33-0597ed076d73"/>
    <xsd:import namespace="13c401cd-2829-42d8-b6d6-089d09af6d5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5fe764-ec7c-4632-9d33-0597ed076d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c401cd-2829-42d8-b6d6-089d09af6d5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05fe764-ec7c-4632-9d33-0597ed076d73" xsi:nil="true"/>
  </documentManagement>
</p:properties>
</file>

<file path=customXml/itemProps1.xml><?xml version="1.0" encoding="utf-8"?>
<ds:datastoreItem xmlns:ds="http://schemas.openxmlformats.org/officeDocument/2006/customXml" ds:itemID="{B46ED26C-23BF-4B17-8E96-31EDEBC0C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5fe764-ec7c-4632-9d33-0597ed076d73"/>
    <ds:schemaRef ds:uri="13c401cd-2829-42d8-b6d6-089d09af6d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BD9EC-A287-4AC8-857C-6F1329E2D2D6}">
  <ds:schemaRefs>
    <ds:schemaRef ds:uri="http://schemas.microsoft.com/sharepoint/v3/contenttype/forms"/>
  </ds:schemaRefs>
</ds:datastoreItem>
</file>

<file path=customXml/itemProps3.xml><?xml version="1.0" encoding="utf-8"?>
<ds:datastoreItem xmlns:ds="http://schemas.openxmlformats.org/officeDocument/2006/customXml" ds:itemID="{345FED6F-6EF9-4941-8644-B084C113A058}">
  <ds:schemaRefs>
    <ds:schemaRef ds:uri="http://schemas.microsoft.com/office/2006/metadata/properties"/>
    <ds:schemaRef ds:uri="http://schemas.microsoft.com/office/2006/documentManagement/types"/>
    <ds:schemaRef ds:uri="a05fe764-ec7c-4632-9d33-0597ed076d73"/>
    <ds:schemaRef ds:uri="http://purl.org/dc/dcmitype/"/>
    <ds:schemaRef ds:uri="http://schemas.openxmlformats.org/package/2006/metadata/core-properties"/>
    <ds:schemaRef ds:uri="http://schemas.microsoft.com/office/infopath/2007/PartnerControls"/>
    <ds:schemaRef ds:uri="http://purl.org/dc/elements/1.1/"/>
    <ds:schemaRef ds:uri="http://www.w3.org/XML/1998/namespace"/>
    <ds:schemaRef ds:uri="http://purl.org/dc/terms/"/>
    <ds:schemaRef ds:uri="13c401cd-2829-42d8-b6d6-089d09af6d55"/>
  </ds:schemaRefs>
</ds:datastoreItem>
</file>

<file path=docProps/app.xml><?xml version="1.0" encoding="utf-8"?>
<Properties xmlns="http://schemas.openxmlformats.org/officeDocument/2006/extended-properties" xmlns:vt="http://schemas.openxmlformats.org/officeDocument/2006/docPropsVTypes">
  <TotalTime>20997</TotalTime>
  <Words>2240</Words>
  <Application>Microsoft Macintosh PowerPoint</Application>
  <PresentationFormat>Widescreen</PresentationFormat>
  <Paragraphs>543</Paragraphs>
  <Slides>26</Slides>
  <Notes>25</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Amasis MT Pro</vt:lpstr>
      <vt:lpstr>Aparajita</vt:lpstr>
      <vt:lpstr>Arial</vt:lpstr>
      <vt:lpstr>Calibri</vt:lpstr>
      <vt:lpstr>Cambria Math</vt:lpstr>
      <vt:lpstr>Consolas</vt:lpstr>
      <vt:lpstr>Courier New</vt:lpstr>
      <vt:lpstr>Helvetica Neue</vt:lpstr>
      <vt:lpstr>Symbol</vt:lpstr>
      <vt:lpstr>Wingdings</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template. Please copy this document before making any edits</dc:title>
  <dc:creator>Nielsen, Joshua</dc:creator>
  <cp:lastModifiedBy>Tiwari, Dhananjay</cp:lastModifiedBy>
  <cp:revision>183</cp:revision>
  <dcterms:created xsi:type="dcterms:W3CDTF">2019-01-14T22:06:33Z</dcterms:created>
  <dcterms:modified xsi:type="dcterms:W3CDTF">2023-08-03T21:26:06Z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0x010100AF561EE10E04804BB5CEFA61058C7596</vt:lpwstr>
  </property>
</Properties>
</file>